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3" r:id="rId6"/>
    <p:sldId id="264" r:id="rId7"/>
    <p:sldId id="265" r:id="rId8"/>
    <p:sldId id="266" r:id="rId9"/>
    <p:sldId id="267" r:id="rId10"/>
    <p:sldId id="268" r:id="rId11"/>
    <p:sldId id="269" r:id="rId12"/>
    <p:sldId id="270" r:id="rId13"/>
    <p:sldId id="271" r:id="rId14"/>
    <p:sldId id="260" r:id="rId15"/>
    <p:sldId id="261" r:id="rId16"/>
    <p:sldId id="262" r:id="rId17"/>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Lora" pitchFamily="2" charset="0"/>
      <p:regular r:id="rId23"/>
      <p:bold r:id="rId24"/>
      <p:italic r:id="rId25"/>
      <p:boldItalic r:id="rId26"/>
    </p:embeddedFont>
    <p:embeddedFont>
      <p:font typeface="Source Sans Pro" panose="020B0503030403020204"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22" autoAdjust="0"/>
  </p:normalViewPr>
  <p:slideViewPr>
    <p:cSldViewPr>
      <p:cViewPr varScale="1">
        <p:scale>
          <a:sx n="56" d="100"/>
          <a:sy n="56" d="100"/>
        </p:scale>
        <p:origin x="749"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158481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50409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492735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764905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504370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131194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726205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860207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274694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txBody>
            <a:bodyPr/>
            <a:lstStyle/>
            <a:p>
              <a:endParaRPr lang="en-IN"/>
            </a:p>
          </p:txBody>
        </p:sp>
      </p:grpSp>
      <p:sp>
        <p:nvSpPr>
          <p:cNvPr id="6" name="TextBox 6"/>
          <p:cNvSpPr txBox="1"/>
          <p:nvPr/>
        </p:nvSpPr>
        <p:spPr>
          <a:xfrm>
            <a:off x="1132939" y="2537102"/>
            <a:ext cx="9164121" cy="3071158"/>
          </a:xfrm>
          <a:prstGeom prst="rect">
            <a:avLst/>
          </a:prstGeom>
        </p:spPr>
        <p:txBody>
          <a:bodyPr lIns="0" tIns="0" rIns="0" bIns="0" rtlCol="0" anchor="t">
            <a:spAutoFit/>
          </a:bodyPr>
          <a:lstStyle/>
          <a:p>
            <a:pPr algn="l">
              <a:lnSpc>
                <a:spcPts val="8201"/>
              </a:lnSpc>
            </a:pPr>
            <a:r>
              <a:rPr lang="en-US" sz="6561">
                <a:solidFill>
                  <a:srgbClr val="6EB9FC"/>
                </a:solidFill>
                <a:latin typeface="Lora"/>
              </a:rPr>
              <a:t>Application of Queue Data Structure in Train Ticket Booking</a:t>
            </a:r>
          </a:p>
        </p:txBody>
      </p:sp>
      <p:sp>
        <p:nvSpPr>
          <p:cNvPr id="7" name="TextBox 7"/>
          <p:cNvSpPr txBox="1"/>
          <p:nvPr/>
        </p:nvSpPr>
        <p:spPr>
          <a:xfrm>
            <a:off x="1132939" y="6030545"/>
            <a:ext cx="9164121" cy="882789"/>
          </a:xfrm>
          <a:prstGeom prst="rect">
            <a:avLst/>
          </a:prstGeom>
        </p:spPr>
        <p:txBody>
          <a:bodyPr lIns="0" tIns="0" rIns="0" bIns="0" rtlCol="0" anchor="t">
            <a:spAutoFit/>
          </a:bodyPr>
          <a:lstStyle/>
          <a:p>
            <a:pPr algn="l">
              <a:lnSpc>
                <a:spcPts val="3498"/>
              </a:lnSpc>
            </a:pPr>
            <a:r>
              <a:rPr lang="en-US" sz="2187">
                <a:solidFill>
                  <a:srgbClr val="D6E5EF"/>
                </a:solidFill>
                <a:latin typeface="Source Sans Pro"/>
              </a:rPr>
              <a:t>Discover how the powerful queue data structure is utilized in the complex and fast-paced world of train ticket booking systems.</a:t>
            </a:r>
          </a:p>
        </p:txBody>
      </p:sp>
      <p:sp>
        <p:nvSpPr>
          <p:cNvPr id="8" name="Freeform 8"/>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IN"/>
          </a:p>
        </p:txBody>
      </p:sp>
      <p:sp>
        <p:nvSpPr>
          <p:cNvPr id="9" name="Freeform 9"/>
          <p:cNvSpPr/>
          <p:nvPr/>
        </p:nvSpPr>
        <p:spPr>
          <a:xfrm>
            <a:off x="15302691" y="9486900"/>
            <a:ext cx="2871009" cy="685800"/>
          </a:xfrm>
          <a:custGeom>
            <a:avLst/>
            <a:gdLst/>
            <a:ahLst/>
            <a:cxnLst/>
            <a:rect l="l" t="t" r="r" b="b"/>
            <a:pathLst>
              <a:path w="2871009" h="685800">
                <a:moveTo>
                  <a:pt x="0" y="0"/>
                </a:moveTo>
                <a:lnTo>
                  <a:pt x="2871009" y="0"/>
                </a:lnTo>
                <a:lnTo>
                  <a:pt x="2871009" y="685800"/>
                </a:lnTo>
                <a:lnTo>
                  <a:pt x="0" y="685800"/>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txBody>
            <a:bodyPr/>
            <a:lstStyle/>
            <a:p>
              <a:endParaRPr lang="en-IN"/>
            </a:p>
          </p:txBody>
        </p:sp>
      </p:grpSp>
      <p:sp>
        <p:nvSpPr>
          <p:cNvPr id="6" name="Freeform 6"/>
          <p:cNvSpPr/>
          <p:nvPr/>
        </p:nvSpPr>
        <p:spPr>
          <a:xfrm>
            <a:off x="0" y="0"/>
            <a:ext cx="1632857" cy="10287000"/>
          </a:xfrm>
          <a:custGeom>
            <a:avLst/>
            <a:gdLst/>
            <a:ahLst/>
            <a:cxnLst/>
            <a:rect l="l" t="t" r="r" b="b"/>
            <a:pathLst>
              <a:path w="1632857" h="10287000">
                <a:moveTo>
                  <a:pt x="0" y="0"/>
                </a:moveTo>
                <a:lnTo>
                  <a:pt x="1632857" y="0"/>
                </a:lnTo>
                <a:lnTo>
                  <a:pt x="1632857" y="10287000"/>
                </a:lnTo>
                <a:lnTo>
                  <a:pt x="0" y="10287000"/>
                </a:lnTo>
                <a:lnTo>
                  <a:pt x="0" y="0"/>
                </a:lnTo>
                <a:close/>
              </a:path>
            </a:pathLst>
          </a:custGeom>
          <a:blipFill>
            <a:blip r:embed="rId3"/>
            <a:stretch>
              <a:fillRect r="-320000"/>
            </a:stretch>
          </a:blipFill>
        </p:spPr>
        <p:txBody>
          <a:bodyPr/>
          <a:lstStyle/>
          <a:p>
            <a:endParaRPr lang="en-IN"/>
          </a:p>
        </p:txBody>
      </p:sp>
      <p:sp>
        <p:nvSpPr>
          <p:cNvPr id="8" name="TextBox 8"/>
          <p:cNvSpPr txBox="1"/>
          <p:nvPr/>
        </p:nvSpPr>
        <p:spPr>
          <a:xfrm>
            <a:off x="2602510" y="1000125"/>
            <a:ext cx="14847290" cy="14065774"/>
          </a:xfrm>
          <a:prstGeom prst="rect">
            <a:avLst/>
          </a:prstGeom>
        </p:spPr>
        <p:txBody>
          <a:bodyPr wrap="square" lIns="0" tIns="0" rIns="0" bIns="0" rtlCol="0" anchor="t">
            <a:spAutoFit/>
          </a:bodyPr>
          <a:lstStyle/>
          <a:p>
            <a:pPr algn="l"/>
            <a:r>
              <a:rPr lang="en-US" sz="2800" dirty="0">
                <a:solidFill>
                  <a:schemeClr val="bg1"/>
                </a:solidFill>
                <a:latin typeface="Times New Roman" panose="02020603050405020304" pitchFamily="18" charset="0"/>
                <a:cs typeface="Times New Roman" panose="02020603050405020304" pitchFamily="18" charset="0"/>
              </a:rPr>
              <a:t>else {</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strcpy</a:t>
            </a:r>
            <a:r>
              <a:rPr lang="en-US" sz="2800" dirty="0">
                <a:solidFill>
                  <a:schemeClr val="bg1"/>
                </a:solidFill>
                <a:latin typeface="Times New Roman" panose="02020603050405020304" pitchFamily="18" charset="0"/>
                <a:cs typeface="Times New Roman" panose="02020603050405020304" pitchFamily="18" charset="0"/>
              </a:rPr>
              <a:t>(</a:t>
            </a:r>
            <a:r>
              <a:rPr lang="en-US" sz="2800" dirty="0" err="1">
                <a:solidFill>
                  <a:schemeClr val="bg1"/>
                </a:solidFill>
                <a:latin typeface="Times New Roman" panose="02020603050405020304" pitchFamily="18" charset="0"/>
                <a:cs typeface="Times New Roman" panose="02020603050405020304" pitchFamily="18" charset="0"/>
              </a:rPr>
              <a:t>newperson</a:t>
            </a:r>
            <a:r>
              <a:rPr lang="en-US" sz="2800" dirty="0">
                <a:solidFill>
                  <a:schemeClr val="bg1"/>
                </a:solidFill>
                <a:latin typeface="Times New Roman" panose="02020603050405020304" pitchFamily="18" charset="0"/>
                <a:cs typeface="Times New Roman" panose="02020603050405020304" pitchFamily="18" charset="0"/>
              </a:rPr>
              <a:t>-&gt;name, </a:t>
            </a:r>
            <a:r>
              <a:rPr lang="en-US" sz="2800" dirty="0" err="1">
                <a:solidFill>
                  <a:schemeClr val="bg1"/>
                </a:solidFill>
                <a:latin typeface="Times New Roman" panose="02020603050405020304" pitchFamily="18" charset="0"/>
                <a:cs typeface="Times New Roman" panose="02020603050405020304" pitchFamily="18" charset="0"/>
              </a:rPr>
              <a:t>ptrName</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newperson</a:t>
            </a:r>
            <a:r>
              <a:rPr lang="en-US" sz="2800" dirty="0">
                <a:solidFill>
                  <a:schemeClr val="bg1"/>
                </a:solidFill>
                <a:latin typeface="Times New Roman" panose="02020603050405020304" pitchFamily="18" charset="0"/>
                <a:cs typeface="Times New Roman" panose="02020603050405020304" pitchFamily="18" charset="0"/>
              </a:rPr>
              <a:t>-&gt;next = NULL;</a:t>
            </a:r>
          </a:p>
          <a:p>
            <a:pPr algn="l"/>
            <a:r>
              <a:rPr lang="en-US" sz="2800" dirty="0">
                <a:solidFill>
                  <a:schemeClr val="bg1"/>
                </a:solidFill>
                <a:latin typeface="Times New Roman" panose="02020603050405020304" pitchFamily="18" charset="0"/>
                <a:cs typeface="Times New Roman" panose="02020603050405020304" pitchFamily="18" charset="0"/>
              </a:rPr>
              <a:t>        return </a:t>
            </a:r>
            <a:r>
              <a:rPr lang="en-US" sz="2800" dirty="0" err="1">
                <a:solidFill>
                  <a:schemeClr val="bg1"/>
                </a:solidFill>
                <a:latin typeface="Times New Roman" panose="02020603050405020304" pitchFamily="18" charset="0"/>
                <a:cs typeface="Times New Roman" panose="02020603050405020304" pitchFamily="18" charset="0"/>
              </a:rPr>
              <a:t>newperson</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    }</a:t>
            </a:r>
          </a:p>
          <a:p>
            <a:pPr algn="l"/>
            <a:r>
              <a:rPr lang="en-US" sz="2800" dirty="0">
                <a:solidFill>
                  <a:schemeClr val="bg1"/>
                </a:solidFill>
                <a:latin typeface="Times New Roman" panose="02020603050405020304" pitchFamily="18" charset="0"/>
                <a:cs typeface="Times New Roman" panose="02020603050405020304" pitchFamily="18" charset="0"/>
              </a:rPr>
              <a:t>}</a:t>
            </a:r>
          </a:p>
          <a:p>
            <a:pPr algn="l"/>
            <a:endParaRPr lang="en-US" sz="2800" dirty="0">
              <a:solidFill>
                <a:schemeClr val="bg1"/>
              </a:solidFill>
              <a:latin typeface="Times New Roman" panose="02020603050405020304" pitchFamily="18" charset="0"/>
              <a:cs typeface="Times New Roman" panose="02020603050405020304" pitchFamily="18" charset="0"/>
            </a:endParaRPr>
          </a:p>
          <a:p>
            <a:pPr algn="l"/>
            <a:r>
              <a:rPr lang="en-US" sz="2800" dirty="0">
                <a:solidFill>
                  <a:schemeClr val="bg1"/>
                </a:solidFill>
                <a:latin typeface="Times New Roman" panose="02020603050405020304" pitchFamily="18" charset="0"/>
                <a:cs typeface="Times New Roman" panose="02020603050405020304" pitchFamily="18" charset="0"/>
              </a:rPr>
              <a:t>struct ticket *</a:t>
            </a:r>
            <a:r>
              <a:rPr lang="en-US" sz="2800" dirty="0" err="1">
                <a:solidFill>
                  <a:schemeClr val="bg1"/>
                </a:solidFill>
                <a:latin typeface="Times New Roman" panose="02020603050405020304" pitchFamily="18" charset="0"/>
                <a:cs typeface="Times New Roman" panose="02020603050405020304" pitchFamily="18" charset="0"/>
              </a:rPr>
              <a:t>create_ticket</a:t>
            </a:r>
            <a:r>
              <a:rPr lang="en-US" sz="2800" dirty="0">
                <a:solidFill>
                  <a:schemeClr val="bg1"/>
                </a:solidFill>
                <a:latin typeface="Times New Roman" panose="02020603050405020304" pitchFamily="18" charset="0"/>
                <a:cs typeface="Times New Roman" panose="02020603050405020304" pitchFamily="18" charset="0"/>
              </a:rPr>
              <a:t>(char *</a:t>
            </a:r>
            <a:r>
              <a:rPr lang="en-US" sz="2800" dirty="0" err="1">
                <a:solidFill>
                  <a:schemeClr val="bg1"/>
                </a:solidFill>
                <a:latin typeface="Times New Roman" panose="02020603050405020304" pitchFamily="18" charset="0"/>
                <a:cs typeface="Times New Roman" panose="02020603050405020304" pitchFamily="18" charset="0"/>
              </a:rPr>
              <a:t>tktNumber</a:t>
            </a:r>
            <a:r>
              <a:rPr lang="en-US" sz="2800" dirty="0">
                <a:solidFill>
                  <a:schemeClr val="bg1"/>
                </a:solidFill>
                <a:latin typeface="Times New Roman" panose="02020603050405020304" pitchFamily="18" charset="0"/>
                <a:cs typeface="Times New Roman" panose="02020603050405020304" pitchFamily="18" charset="0"/>
              </a:rPr>
              <a:t>) {</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newticket</a:t>
            </a:r>
            <a:r>
              <a:rPr lang="en-US" sz="2800" dirty="0">
                <a:solidFill>
                  <a:schemeClr val="bg1"/>
                </a:solidFill>
                <a:latin typeface="Times New Roman" panose="02020603050405020304" pitchFamily="18" charset="0"/>
                <a:cs typeface="Times New Roman" panose="02020603050405020304" pitchFamily="18" charset="0"/>
              </a:rPr>
              <a:t> = (struct ticket *)malloc(</a:t>
            </a:r>
            <a:r>
              <a:rPr lang="en-US" sz="2800" dirty="0" err="1">
                <a:solidFill>
                  <a:schemeClr val="bg1"/>
                </a:solidFill>
                <a:latin typeface="Times New Roman" panose="02020603050405020304" pitchFamily="18" charset="0"/>
                <a:cs typeface="Times New Roman" panose="02020603050405020304" pitchFamily="18" charset="0"/>
              </a:rPr>
              <a:t>sizeof</a:t>
            </a:r>
            <a:r>
              <a:rPr lang="en-US" sz="2800" dirty="0">
                <a:solidFill>
                  <a:schemeClr val="bg1"/>
                </a:solidFill>
                <a:latin typeface="Times New Roman" panose="02020603050405020304" pitchFamily="18" charset="0"/>
                <a:cs typeface="Times New Roman" panose="02020603050405020304" pitchFamily="18" charset="0"/>
              </a:rPr>
              <a:t>(struct ticket));</a:t>
            </a:r>
          </a:p>
          <a:p>
            <a:pPr algn="l"/>
            <a:r>
              <a:rPr lang="en-US" sz="2800" dirty="0">
                <a:solidFill>
                  <a:schemeClr val="bg1"/>
                </a:solidFill>
                <a:latin typeface="Times New Roman" panose="02020603050405020304" pitchFamily="18" charset="0"/>
                <a:cs typeface="Times New Roman" panose="02020603050405020304" pitchFamily="18" charset="0"/>
              </a:rPr>
              <a:t>    if (</a:t>
            </a:r>
            <a:r>
              <a:rPr lang="en-US" sz="2800" dirty="0" err="1">
                <a:solidFill>
                  <a:schemeClr val="bg1"/>
                </a:solidFill>
                <a:latin typeface="Times New Roman" panose="02020603050405020304" pitchFamily="18" charset="0"/>
                <a:cs typeface="Times New Roman" panose="02020603050405020304" pitchFamily="18" charset="0"/>
              </a:rPr>
              <a:t>newticket</a:t>
            </a:r>
            <a:r>
              <a:rPr lang="en-US" sz="2800" dirty="0">
                <a:solidFill>
                  <a:schemeClr val="bg1"/>
                </a:solidFill>
                <a:latin typeface="Times New Roman" panose="02020603050405020304" pitchFamily="18" charset="0"/>
                <a:cs typeface="Times New Roman" panose="02020603050405020304" pitchFamily="18" charset="0"/>
              </a:rPr>
              <a:t> == NULL) {</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a:t>
            </a:r>
            <a:r>
              <a:rPr lang="en-US" sz="2800" dirty="0" err="1">
                <a:solidFill>
                  <a:schemeClr val="bg1"/>
                </a:solidFill>
                <a:latin typeface="Times New Roman" panose="02020603050405020304" pitchFamily="18" charset="0"/>
                <a:cs typeface="Times New Roman" panose="02020603050405020304" pitchFamily="18" charset="0"/>
              </a:rPr>
              <a:t>nMemory</a:t>
            </a:r>
            <a:r>
              <a:rPr lang="en-US" sz="2800" dirty="0">
                <a:solidFill>
                  <a:schemeClr val="bg1"/>
                </a:solidFill>
                <a:latin typeface="Times New Roman" panose="02020603050405020304" pitchFamily="18" charset="0"/>
                <a:cs typeface="Times New Roman" panose="02020603050405020304" pitchFamily="18" charset="0"/>
              </a:rPr>
              <a:t> was not allocated");</a:t>
            </a:r>
          </a:p>
          <a:p>
            <a:pPr algn="l"/>
            <a:r>
              <a:rPr lang="en-US" sz="2800" dirty="0">
                <a:solidFill>
                  <a:schemeClr val="bg1"/>
                </a:solidFill>
                <a:latin typeface="Times New Roman" panose="02020603050405020304" pitchFamily="18" charset="0"/>
                <a:cs typeface="Times New Roman" panose="02020603050405020304" pitchFamily="18" charset="0"/>
              </a:rPr>
              <a:t>        return 0;</a:t>
            </a:r>
          </a:p>
          <a:p>
            <a:pPr algn="l"/>
            <a:r>
              <a:rPr lang="en-US" sz="2800" dirty="0">
                <a:solidFill>
                  <a:schemeClr val="bg1"/>
                </a:solidFill>
                <a:latin typeface="Times New Roman" panose="02020603050405020304" pitchFamily="18" charset="0"/>
                <a:cs typeface="Times New Roman" panose="02020603050405020304" pitchFamily="18" charset="0"/>
              </a:rPr>
              <a:t>    } else {</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strcpy</a:t>
            </a:r>
            <a:r>
              <a:rPr lang="en-US" sz="2800" dirty="0">
                <a:solidFill>
                  <a:schemeClr val="bg1"/>
                </a:solidFill>
                <a:latin typeface="Times New Roman" panose="02020603050405020304" pitchFamily="18" charset="0"/>
                <a:cs typeface="Times New Roman" panose="02020603050405020304" pitchFamily="18" charset="0"/>
              </a:rPr>
              <a:t>(</a:t>
            </a:r>
            <a:r>
              <a:rPr lang="en-US" sz="2800" dirty="0" err="1">
                <a:solidFill>
                  <a:schemeClr val="bg1"/>
                </a:solidFill>
                <a:latin typeface="Times New Roman" panose="02020603050405020304" pitchFamily="18" charset="0"/>
                <a:cs typeface="Times New Roman" panose="02020603050405020304" pitchFamily="18" charset="0"/>
              </a:rPr>
              <a:t>newticket</a:t>
            </a:r>
            <a:r>
              <a:rPr lang="en-US" sz="2800" dirty="0">
                <a:solidFill>
                  <a:schemeClr val="bg1"/>
                </a:solidFill>
                <a:latin typeface="Times New Roman" panose="02020603050405020304" pitchFamily="18" charset="0"/>
                <a:cs typeface="Times New Roman" panose="02020603050405020304" pitchFamily="18" charset="0"/>
              </a:rPr>
              <a:t>-&gt;number, </a:t>
            </a:r>
            <a:r>
              <a:rPr lang="en-US" sz="2800" dirty="0" err="1">
                <a:solidFill>
                  <a:schemeClr val="bg1"/>
                </a:solidFill>
                <a:latin typeface="Times New Roman" panose="02020603050405020304" pitchFamily="18" charset="0"/>
                <a:cs typeface="Times New Roman" panose="02020603050405020304" pitchFamily="18" charset="0"/>
              </a:rPr>
              <a:t>tktNumber</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newticket</a:t>
            </a:r>
            <a:r>
              <a:rPr lang="en-US" sz="2800" dirty="0">
                <a:solidFill>
                  <a:schemeClr val="bg1"/>
                </a:solidFill>
                <a:latin typeface="Times New Roman" panose="02020603050405020304" pitchFamily="18" charset="0"/>
                <a:cs typeface="Times New Roman" panose="02020603050405020304" pitchFamily="18" charset="0"/>
              </a:rPr>
              <a:t>-&gt;next = NULL;</a:t>
            </a:r>
          </a:p>
          <a:p>
            <a:pPr algn="l"/>
            <a:r>
              <a:rPr lang="en-US" sz="2800" dirty="0">
                <a:solidFill>
                  <a:schemeClr val="bg1"/>
                </a:solidFill>
                <a:latin typeface="Times New Roman" panose="02020603050405020304" pitchFamily="18" charset="0"/>
                <a:cs typeface="Times New Roman" panose="02020603050405020304" pitchFamily="18" charset="0"/>
              </a:rPr>
              <a:t>        return </a:t>
            </a:r>
            <a:r>
              <a:rPr lang="en-US" sz="2800" dirty="0" err="1">
                <a:solidFill>
                  <a:schemeClr val="bg1"/>
                </a:solidFill>
                <a:latin typeface="Times New Roman" panose="02020603050405020304" pitchFamily="18" charset="0"/>
                <a:cs typeface="Times New Roman" panose="02020603050405020304" pitchFamily="18" charset="0"/>
              </a:rPr>
              <a:t>newticket</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    }</a:t>
            </a:r>
          </a:p>
          <a:p>
            <a:pPr algn="l"/>
            <a:r>
              <a:rPr lang="en-US" sz="2800" dirty="0">
                <a:solidFill>
                  <a:schemeClr val="bg1"/>
                </a:solidFill>
                <a:latin typeface="Times New Roman" panose="02020603050405020304" pitchFamily="18" charset="0"/>
                <a:cs typeface="Times New Roman" panose="02020603050405020304" pitchFamily="18" charset="0"/>
              </a:rPr>
              <a:t>}</a:t>
            </a:r>
          </a:p>
          <a:p>
            <a:pPr algn="l"/>
            <a:endParaRPr lang="en-US" sz="2800" dirty="0">
              <a:solidFill>
                <a:schemeClr val="bg1"/>
              </a:solidFill>
              <a:latin typeface="Times New Roman" panose="02020603050405020304" pitchFamily="18" charset="0"/>
              <a:cs typeface="Times New Roman" panose="02020603050405020304" pitchFamily="18" charset="0"/>
            </a:endParaRP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p:txBody>
      </p:sp>
    </p:spTree>
    <p:extLst>
      <p:ext uri="{BB962C8B-B14F-4D97-AF65-F5344CB8AC3E}">
        <p14:creationId xmlns:p14="http://schemas.microsoft.com/office/powerpoint/2010/main" val="2349824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txBody>
            <a:bodyPr/>
            <a:lstStyle/>
            <a:p>
              <a:endParaRPr lang="en-IN"/>
            </a:p>
          </p:txBody>
        </p:sp>
      </p:grpSp>
      <p:sp>
        <p:nvSpPr>
          <p:cNvPr id="6" name="Freeform 6"/>
          <p:cNvSpPr/>
          <p:nvPr/>
        </p:nvSpPr>
        <p:spPr>
          <a:xfrm>
            <a:off x="0" y="0"/>
            <a:ext cx="1632857" cy="10287000"/>
          </a:xfrm>
          <a:custGeom>
            <a:avLst/>
            <a:gdLst/>
            <a:ahLst/>
            <a:cxnLst/>
            <a:rect l="l" t="t" r="r" b="b"/>
            <a:pathLst>
              <a:path w="1632857" h="10287000">
                <a:moveTo>
                  <a:pt x="0" y="0"/>
                </a:moveTo>
                <a:lnTo>
                  <a:pt x="1632857" y="0"/>
                </a:lnTo>
                <a:lnTo>
                  <a:pt x="1632857" y="10287000"/>
                </a:lnTo>
                <a:lnTo>
                  <a:pt x="0" y="10287000"/>
                </a:lnTo>
                <a:lnTo>
                  <a:pt x="0" y="0"/>
                </a:lnTo>
                <a:close/>
              </a:path>
            </a:pathLst>
          </a:custGeom>
          <a:blipFill>
            <a:blip r:embed="rId3"/>
            <a:stretch>
              <a:fillRect r="-320000"/>
            </a:stretch>
          </a:blipFill>
        </p:spPr>
        <p:txBody>
          <a:bodyPr/>
          <a:lstStyle/>
          <a:p>
            <a:endParaRPr lang="en-IN"/>
          </a:p>
        </p:txBody>
      </p:sp>
      <p:sp>
        <p:nvSpPr>
          <p:cNvPr id="8" name="TextBox 8"/>
          <p:cNvSpPr txBox="1"/>
          <p:nvPr/>
        </p:nvSpPr>
        <p:spPr>
          <a:xfrm>
            <a:off x="2602510" y="1000125"/>
            <a:ext cx="14847290" cy="13634886"/>
          </a:xfrm>
          <a:prstGeom prst="rect">
            <a:avLst/>
          </a:prstGeom>
        </p:spPr>
        <p:txBody>
          <a:bodyPr wrap="square" lIns="0" tIns="0" rIns="0" bIns="0" rtlCol="0" anchor="t">
            <a:spAutoFit/>
          </a:bodyPr>
          <a:lstStyle/>
          <a:p>
            <a:pPr algn="l"/>
            <a:r>
              <a:rPr lang="en-US" sz="2800" dirty="0">
                <a:solidFill>
                  <a:schemeClr val="bg1"/>
                </a:solidFill>
                <a:latin typeface="Times New Roman" panose="02020603050405020304" pitchFamily="18" charset="0"/>
                <a:cs typeface="Times New Roman" panose="02020603050405020304" pitchFamily="18" charset="0"/>
              </a:rPr>
              <a:t>/* Inserting Node at Last */</a:t>
            </a:r>
          </a:p>
          <a:p>
            <a:pPr algn="l"/>
            <a:r>
              <a:rPr lang="en-US" sz="2800" dirty="0">
                <a:solidFill>
                  <a:schemeClr val="bg1"/>
                </a:solidFill>
                <a:latin typeface="Times New Roman" panose="02020603050405020304" pitchFamily="18" charset="0"/>
                <a:cs typeface="Times New Roman" panose="02020603050405020304" pitchFamily="18" charset="0"/>
              </a:rPr>
              <a:t>void </a:t>
            </a:r>
            <a:r>
              <a:rPr lang="en-US" sz="2800" dirty="0" err="1">
                <a:solidFill>
                  <a:schemeClr val="bg1"/>
                </a:solidFill>
                <a:latin typeface="Times New Roman" panose="02020603050405020304" pitchFamily="18" charset="0"/>
                <a:cs typeface="Times New Roman" panose="02020603050405020304" pitchFamily="18" charset="0"/>
              </a:rPr>
              <a:t>insert_person</a:t>
            </a:r>
            <a:r>
              <a:rPr lang="en-US" sz="2800" dirty="0">
                <a:solidFill>
                  <a:schemeClr val="bg1"/>
                </a:solidFill>
                <a:latin typeface="Times New Roman" panose="02020603050405020304" pitchFamily="18" charset="0"/>
                <a:cs typeface="Times New Roman" panose="02020603050405020304" pitchFamily="18" charset="0"/>
              </a:rPr>
              <a:t>() {</a:t>
            </a:r>
          </a:p>
          <a:p>
            <a:pPr algn="l"/>
            <a:r>
              <a:rPr lang="en-US" sz="2800" dirty="0">
                <a:solidFill>
                  <a:schemeClr val="bg1"/>
                </a:solidFill>
                <a:latin typeface="Times New Roman" panose="02020603050405020304" pitchFamily="18" charset="0"/>
                <a:cs typeface="Times New Roman" panose="02020603050405020304" pitchFamily="18" charset="0"/>
              </a:rPr>
              <a:t>    char </a:t>
            </a:r>
            <a:r>
              <a:rPr lang="en-US" sz="2800" dirty="0" err="1">
                <a:solidFill>
                  <a:schemeClr val="bg1"/>
                </a:solidFill>
                <a:latin typeface="Times New Roman" panose="02020603050405020304" pitchFamily="18" charset="0"/>
                <a:cs typeface="Times New Roman" panose="02020603050405020304" pitchFamily="18" charset="0"/>
              </a:rPr>
              <a:t>val</a:t>
            </a:r>
            <a:r>
              <a:rPr lang="en-US" sz="2800" dirty="0">
                <a:solidFill>
                  <a:schemeClr val="bg1"/>
                </a:solidFill>
                <a:latin typeface="Times New Roman" panose="02020603050405020304" pitchFamily="18" charset="0"/>
                <a:cs typeface="Times New Roman" panose="02020603050405020304" pitchFamily="18" charset="0"/>
              </a:rPr>
              <a:t>[50];</a:t>
            </a:r>
          </a:p>
          <a:p>
            <a:pPr algn="l"/>
            <a:endParaRPr lang="en-US" sz="2800" dirty="0">
              <a:solidFill>
                <a:schemeClr val="bg1"/>
              </a:solidFill>
              <a:latin typeface="Times New Roman" panose="02020603050405020304" pitchFamily="18" charset="0"/>
              <a:cs typeface="Times New Roman" panose="02020603050405020304" pitchFamily="18" charset="0"/>
            </a:endParaRP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a:t>
            </a:r>
            <a:r>
              <a:rPr lang="en-US" sz="2800" dirty="0" err="1">
                <a:solidFill>
                  <a:schemeClr val="bg1"/>
                </a:solidFill>
                <a:latin typeface="Times New Roman" panose="02020603050405020304" pitchFamily="18" charset="0"/>
                <a:cs typeface="Times New Roman" panose="02020603050405020304" pitchFamily="18" charset="0"/>
              </a:rPr>
              <a:t>nEnter</a:t>
            </a:r>
            <a:r>
              <a:rPr lang="en-US" sz="2800" dirty="0">
                <a:solidFill>
                  <a:schemeClr val="bg1"/>
                </a:solidFill>
                <a:latin typeface="Times New Roman" panose="02020603050405020304" pitchFamily="18" charset="0"/>
                <a:cs typeface="Times New Roman" panose="02020603050405020304" pitchFamily="18" charset="0"/>
              </a:rPr>
              <a:t> the name of the person: ");</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scanf</a:t>
            </a:r>
            <a:r>
              <a:rPr lang="en-US" sz="2800" dirty="0">
                <a:solidFill>
                  <a:schemeClr val="bg1"/>
                </a:solidFill>
                <a:latin typeface="Times New Roman" panose="02020603050405020304" pitchFamily="18" charset="0"/>
                <a:cs typeface="Times New Roman" panose="02020603050405020304" pitchFamily="18" charset="0"/>
              </a:rPr>
              <a:t>("%s", </a:t>
            </a:r>
            <a:r>
              <a:rPr lang="en-US" sz="2800" dirty="0" err="1">
                <a:solidFill>
                  <a:schemeClr val="bg1"/>
                </a:solidFill>
                <a:latin typeface="Times New Roman" panose="02020603050405020304" pitchFamily="18" charset="0"/>
                <a:cs typeface="Times New Roman" panose="02020603050405020304" pitchFamily="18" charset="0"/>
              </a:rPr>
              <a:t>val</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newperson</a:t>
            </a:r>
            <a:r>
              <a:rPr lang="en-US" sz="2800" dirty="0">
                <a:solidFill>
                  <a:schemeClr val="bg1"/>
                </a:solidFill>
                <a:latin typeface="Times New Roman" panose="02020603050405020304" pitchFamily="18" charset="0"/>
                <a:cs typeface="Times New Roman" panose="02020603050405020304" pitchFamily="18" charset="0"/>
              </a:rPr>
              <a:t> = </a:t>
            </a:r>
            <a:r>
              <a:rPr lang="en-US" sz="2800" dirty="0" err="1">
                <a:solidFill>
                  <a:schemeClr val="bg1"/>
                </a:solidFill>
                <a:latin typeface="Times New Roman" panose="02020603050405020304" pitchFamily="18" charset="0"/>
                <a:cs typeface="Times New Roman" panose="02020603050405020304" pitchFamily="18" charset="0"/>
              </a:rPr>
              <a:t>create_person</a:t>
            </a:r>
            <a:r>
              <a:rPr lang="en-US" sz="2800" dirty="0">
                <a:solidFill>
                  <a:schemeClr val="bg1"/>
                </a:solidFill>
                <a:latin typeface="Times New Roman" panose="02020603050405020304" pitchFamily="18" charset="0"/>
                <a:cs typeface="Times New Roman" panose="02020603050405020304" pitchFamily="18" charset="0"/>
              </a:rPr>
              <a:t>(</a:t>
            </a:r>
            <a:r>
              <a:rPr lang="en-US" sz="2800" dirty="0" err="1">
                <a:solidFill>
                  <a:schemeClr val="bg1"/>
                </a:solidFill>
                <a:latin typeface="Times New Roman" panose="02020603050405020304" pitchFamily="18" charset="0"/>
                <a:cs typeface="Times New Roman" panose="02020603050405020304" pitchFamily="18" charset="0"/>
              </a:rPr>
              <a:t>val</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    if (</a:t>
            </a:r>
            <a:r>
              <a:rPr lang="en-US" sz="2800" dirty="0" err="1">
                <a:solidFill>
                  <a:schemeClr val="bg1"/>
                </a:solidFill>
                <a:latin typeface="Times New Roman" panose="02020603050405020304" pitchFamily="18" charset="0"/>
                <a:cs typeface="Times New Roman" panose="02020603050405020304" pitchFamily="18" charset="0"/>
              </a:rPr>
              <a:t>firstPerson</a:t>
            </a:r>
            <a:r>
              <a:rPr lang="en-US" sz="2800" dirty="0">
                <a:solidFill>
                  <a:schemeClr val="bg1"/>
                </a:solidFill>
                <a:latin typeface="Times New Roman" panose="02020603050405020304" pitchFamily="18" charset="0"/>
                <a:cs typeface="Times New Roman" panose="02020603050405020304" pitchFamily="18" charset="0"/>
              </a:rPr>
              <a:t> == </a:t>
            </a:r>
            <a:r>
              <a:rPr lang="en-US" sz="2800" dirty="0" err="1">
                <a:solidFill>
                  <a:schemeClr val="bg1"/>
                </a:solidFill>
                <a:latin typeface="Times New Roman" panose="02020603050405020304" pitchFamily="18" charset="0"/>
                <a:cs typeface="Times New Roman" panose="02020603050405020304" pitchFamily="18" charset="0"/>
              </a:rPr>
              <a:t>lastPerson</a:t>
            </a:r>
            <a:r>
              <a:rPr lang="en-US" sz="2800" dirty="0">
                <a:solidFill>
                  <a:schemeClr val="bg1"/>
                </a:solidFill>
                <a:latin typeface="Times New Roman" panose="02020603050405020304" pitchFamily="18" charset="0"/>
                <a:cs typeface="Times New Roman" panose="02020603050405020304" pitchFamily="18" charset="0"/>
              </a:rPr>
              <a:t> &amp;&amp; </a:t>
            </a:r>
            <a:r>
              <a:rPr lang="en-US" sz="2800" dirty="0" err="1">
                <a:solidFill>
                  <a:schemeClr val="bg1"/>
                </a:solidFill>
                <a:latin typeface="Times New Roman" panose="02020603050405020304" pitchFamily="18" charset="0"/>
                <a:cs typeface="Times New Roman" panose="02020603050405020304" pitchFamily="18" charset="0"/>
              </a:rPr>
              <a:t>lastPerson</a:t>
            </a:r>
            <a:r>
              <a:rPr lang="en-US" sz="2800" dirty="0">
                <a:solidFill>
                  <a:schemeClr val="bg1"/>
                </a:solidFill>
                <a:latin typeface="Times New Roman" panose="02020603050405020304" pitchFamily="18" charset="0"/>
                <a:cs typeface="Times New Roman" panose="02020603050405020304" pitchFamily="18" charset="0"/>
              </a:rPr>
              <a:t> == NULL) {</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firstPerson</a:t>
            </a:r>
            <a:r>
              <a:rPr lang="en-US" sz="2800" dirty="0">
                <a:solidFill>
                  <a:schemeClr val="bg1"/>
                </a:solidFill>
                <a:latin typeface="Times New Roman" panose="02020603050405020304" pitchFamily="18" charset="0"/>
                <a:cs typeface="Times New Roman" panose="02020603050405020304" pitchFamily="18" charset="0"/>
              </a:rPr>
              <a:t> = </a:t>
            </a:r>
            <a:r>
              <a:rPr lang="en-US" sz="2800" dirty="0" err="1">
                <a:solidFill>
                  <a:schemeClr val="bg1"/>
                </a:solidFill>
                <a:latin typeface="Times New Roman" panose="02020603050405020304" pitchFamily="18" charset="0"/>
                <a:cs typeface="Times New Roman" panose="02020603050405020304" pitchFamily="18" charset="0"/>
              </a:rPr>
              <a:t>lastPerson</a:t>
            </a:r>
            <a:r>
              <a:rPr lang="en-US" sz="2800" dirty="0">
                <a:solidFill>
                  <a:schemeClr val="bg1"/>
                </a:solidFill>
                <a:latin typeface="Times New Roman" panose="02020603050405020304" pitchFamily="18" charset="0"/>
                <a:cs typeface="Times New Roman" panose="02020603050405020304" pitchFamily="18" charset="0"/>
              </a:rPr>
              <a:t> = </a:t>
            </a:r>
            <a:r>
              <a:rPr lang="en-US" sz="2800" dirty="0" err="1">
                <a:solidFill>
                  <a:schemeClr val="bg1"/>
                </a:solidFill>
                <a:latin typeface="Times New Roman" panose="02020603050405020304" pitchFamily="18" charset="0"/>
                <a:cs typeface="Times New Roman" panose="02020603050405020304" pitchFamily="18" charset="0"/>
              </a:rPr>
              <a:t>newperson</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firstPerson</a:t>
            </a:r>
            <a:r>
              <a:rPr lang="en-US" sz="2800" dirty="0">
                <a:solidFill>
                  <a:schemeClr val="bg1"/>
                </a:solidFill>
                <a:latin typeface="Times New Roman" panose="02020603050405020304" pitchFamily="18" charset="0"/>
                <a:cs typeface="Times New Roman" panose="02020603050405020304" pitchFamily="18" charset="0"/>
              </a:rPr>
              <a:t>-&gt;next = NULL;</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lastPerson</a:t>
            </a:r>
            <a:r>
              <a:rPr lang="en-US" sz="2800" dirty="0">
                <a:solidFill>
                  <a:schemeClr val="bg1"/>
                </a:solidFill>
                <a:latin typeface="Times New Roman" panose="02020603050405020304" pitchFamily="18" charset="0"/>
                <a:cs typeface="Times New Roman" panose="02020603050405020304" pitchFamily="18" charset="0"/>
              </a:rPr>
              <a:t>-&gt;next = NULL;</a:t>
            </a:r>
          </a:p>
          <a:p>
            <a:pPr algn="l"/>
            <a:r>
              <a:rPr lang="en-US" sz="2800" dirty="0">
                <a:solidFill>
                  <a:schemeClr val="bg1"/>
                </a:solidFill>
                <a:latin typeface="Times New Roman" panose="02020603050405020304" pitchFamily="18" charset="0"/>
                <a:cs typeface="Times New Roman" panose="02020603050405020304" pitchFamily="18" charset="0"/>
              </a:rPr>
              <a:t>    } else {</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lastPerson</a:t>
            </a:r>
            <a:r>
              <a:rPr lang="en-US" sz="2800" dirty="0">
                <a:solidFill>
                  <a:schemeClr val="bg1"/>
                </a:solidFill>
                <a:latin typeface="Times New Roman" panose="02020603050405020304" pitchFamily="18" charset="0"/>
                <a:cs typeface="Times New Roman" panose="02020603050405020304" pitchFamily="18" charset="0"/>
              </a:rPr>
              <a:t>-&gt;next = </a:t>
            </a:r>
            <a:r>
              <a:rPr lang="en-US" sz="2800" dirty="0" err="1">
                <a:solidFill>
                  <a:schemeClr val="bg1"/>
                </a:solidFill>
                <a:latin typeface="Times New Roman" panose="02020603050405020304" pitchFamily="18" charset="0"/>
                <a:cs typeface="Times New Roman" panose="02020603050405020304" pitchFamily="18" charset="0"/>
              </a:rPr>
              <a:t>newperson</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lastPerson</a:t>
            </a:r>
            <a:r>
              <a:rPr lang="en-US" sz="2800" dirty="0">
                <a:solidFill>
                  <a:schemeClr val="bg1"/>
                </a:solidFill>
                <a:latin typeface="Times New Roman" panose="02020603050405020304" pitchFamily="18" charset="0"/>
                <a:cs typeface="Times New Roman" panose="02020603050405020304" pitchFamily="18" charset="0"/>
              </a:rPr>
              <a:t> = </a:t>
            </a:r>
            <a:r>
              <a:rPr lang="en-US" sz="2800" dirty="0" err="1">
                <a:solidFill>
                  <a:schemeClr val="bg1"/>
                </a:solidFill>
                <a:latin typeface="Times New Roman" panose="02020603050405020304" pitchFamily="18" charset="0"/>
                <a:cs typeface="Times New Roman" panose="02020603050405020304" pitchFamily="18" charset="0"/>
              </a:rPr>
              <a:t>newperson</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lastPerson</a:t>
            </a:r>
            <a:r>
              <a:rPr lang="en-US" sz="2800" dirty="0">
                <a:solidFill>
                  <a:schemeClr val="bg1"/>
                </a:solidFill>
                <a:latin typeface="Times New Roman" panose="02020603050405020304" pitchFamily="18" charset="0"/>
                <a:cs typeface="Times New Roman" panose="02020603050405020304" pitchFamily="18" charset="0"/>
              </a:rPr>
              <a:t>-&gt;next = NULL;</a:t>
            </a:r>
          </a:p>
          <a:p>
            <a:pPr algn="l"/>
            <a:r>
              <a:rPr lang="en-US" sz="2800" dirty="0">
                <a:solidFill>
                  <a:schemeClr val="bg1"/>
                </a:solidFill>
                <a:latin typeface="Times New Roman" panose="02020603050405020304" pitchFamily="18" charset="0"/>
                <a:cs typeface="Times New Roman" panose="02020603050405020304" pitchFamily="18" charset="0"/>
              </a:rPr>
              <a:t>    }</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("\n----INSERTED----");</a:t>
            </a:r>
          </a:p>
          <a:p>
            <a:pPr algn="l"/>
            <a:r>
              <a:rPr lang="en-US" sz="2800" dirty="0">
                <a:solidFill>
                  <a:schemeClr val="bg1"/>
                </a:solidFill>
                <a:latin typeface="Times New Roman" panose="02020603050405020304" pitchFamily="18" charset="0"/>
                <a:cs typeface="Times New Roman" panose="02020603050405020304" pitchFamily="18" charset="0"/>
              </a:rPr>
              <a:t>}</a:t>
            </a: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p:txBody>
      </p:sp>
    </p:spTree>
    <p:extLst>
      <p:ext uri="{BB962C8B-B14F-4D97-AF65-F5344CB8AC3E}">
        <p14:creationId xmlns:p14="http://schemas.microsoft.com/office/powerpoint/2010/main" val="3454648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txBody>
            <a:bodyPr/>
            <a:lstStyle/>
            <a:p>
              <a:endParaRPr lang="en-IN"/>
            </a:p>
          </p:txBody>
        </p:sp>
      </p:grpSp>
      <p:sp>
        <p:nvSpPr>
          <p:cNvPr id="6" name="Freeform 6"/>
          <p:cNvSpPr/>
          <p:nvPr/>
        </p:nvSpPr>
        <p:spPr>
          <a:xfrm>
            <a:off x="0" y="0"/>
            <a:ext cx="1632857" cy="10287000"/>
          </a:xfrm>
          <a:custGeom>
            <a:avLst/>
            <a:gdLst/>
            <a:ahLst/>
            <a:cxnLst/>
            <a:rect l="l" t="t" r="r" b="b"/>
            <a:pathLst>
              <a:path w="1632857" h="10287000">
                <a:moveTo>
                  <a:pt x="0" y="0"/>
                </a:moveTo>
                <a:lnTo>
                  <a:pt x="1632857" y="0"/>
                </a:lnTo>
                <a:lnTo>
                  <a:pt x="1632857" y="10287000"/>
                </a:lnTo>
                <a:lnTo>
                  <a:pt x="0" y="10287000"/>
                </a:lnTo>
                <a:lnTo>
                  <a:pt x="0" y="0"/>
                </a:lnTo>
                <a:close/>
              </a:path>
            </a:pathLst>
          </a:custGeom>
          <a:blipFill>
            <a:blip r:embed="rId3"/>
            <a:stretch>
              <a:fillRect r="-320000"/>
            </a:stretch>
          </a:blipFill>
        </p:spPr>
        <p:txBody>
          <a:bodyPr/>
          <a:lstStyle/>
          <a:p>
            <a:endParaRPr lang="en-IN"/>
          </a:p>
        </p:txBody>
      </p:sp>
      <p:sp>
        <p:nvSpPr>
          <p:cNvPr id="8" name="TextBox 8"/>
          <p:cNvSpPr txBox="1"/>
          <p:nvPr/>
        </p:nvSpPr>
        <p:spPr>
          <a:xfrm>
            <a:off x="2602510" y="1000125"/>
            <a:ext cx="14847290" cy="13634886"/>
          </a:xfrm>
          <a:prstGeom prst="rect">
            <a:avLst/>
          </a:prstGeom>
        </p:spPr>
        <p:txBody>
          <a:bodyPr wrap="square" lIns="0" tIns="0" rIns="0" bIns="0" rtlCol="0" anchor="t">
            <a:spAutoFit/>
          </a:bodyPr>
          <a:lstStyle/>
          <a:p>
            <a:pPr algn="l"/>
            <a:endParaRPr lang="en-US" sz="2800" dirty="0">
              <a:solidFill>
                <a:schemeClr val="bg1"/>
              </a:solidFill>
              <a:latin typeface="Times New Roman" panose="02020603050405020304" pitchFamily="18" charset="0"/>
              <a:cs typeface="Times New Roman" panose="02020603050405020304" pitchFamily="18" charset="0"/>
            </a:endParaRPr>
          </a:p>
          <a:p>
            <a:pPr algn="l"/>
            <a:r>
              <a:rPr lang="en-US" sz="2800" dirty="0">
                <a:solidFill>
                  <a:schemeClr val="bg1"/>
                </a:solidFill>
                <a:latin typeface="Times New Roman" panose="02020603050405020304" pitchFamily="18" charset="0"/>
                <a:cs typeface="Times New Roman" panose="02020603050405020304" pitchFamily="18" charset="0"/>
              </a:rPr>
              <a:t>void </a:t>
            </a:r>
            <a:r>
              <a:rPr lang="en-US" sz="2800" dirty="0" err="1">
                <a:solidFill>
                  <a:schemeClr val="bg1"/>
                </a:solidFill>
                <a:latin typeface="Times New Roman" panose="02020603050405020304" pitchFamily="18" charset="0"/>
                <a:cs typeface="Times New Roman" panose="02020603050405020304" pitchFamily="18" charset="0"/>
              </a:rPr>
              <a:t>insert_ticket</a:t>
            </a:r>
            <a:r>
              <a:rPr lang="en-US" sz="2800" dirty="0">
                <a:solidFill>
                  <a:schemeClr val="bg1"/>
                </a:solidFill>
                <a:latin typeface="Times New Roman" panose="02020603050405020304" pitchFamily="18" charset="0"/>
                <a:cs typeface="Times New Roman" panose="02020603050405020304" pitchFamily="18" charset="0"/>
              </a:rPr>
              <a:t>() {</a:t>
            </a:r>
          </a:p>
          <a:p>
            <a:pPr algn="l"/>
            <a:r>
              <a:rPr lang="en-US" sz="2800" dirty="0">
                <a:solidFill>
                  <a:schemeClr val="bg1"/>
                </a:solidFill>
                <a:latin typeface="Times New Roman" panose="02020603050405020304" pitchFamily="18" charset="0"/>
                <a:cs typeface="Times New Roman" panose="02020603050405020304" pitchFamily="18" charset="0"/>
              </a:rPr>
              <a:t>    char </a:t>
            </a:r>
            <a:r>
              <a:rPr lang="en-US" sz="2800" dirty="0" err="1">
                <a:solidFill>
                  <a:schemeClr val="bg1"/>
                </a:solidFill>
                <a:latin typeface="Times New Roman" panose="02020603050405020304" pitchFamily="18" charset="0"/>
                <a:cs typeface="Times New Roman" panose="02020603050405020304" pitchFamily="18" charset="0"/>
              </a:rPr>
              <a:t>val</a:t>
            </a:r>
            <a:r>
              <a:rPr lang="en-US" sz="2800" dirty="0">
                <a:solidFill>
                  <a:schemeClr val="bg1"/>
                </a:solidFill>
                <a:latin typeface="Times New Roman" panose="02020603050405020304" pitchFamily="18" charset="0"/>
                <a:cs typeface="Times New Roman" panose="02020603050405020304" pitchFamily="18" charset="0"/>
              </a:rPr>
              <a:t>[50];</a:t>
            </a:r>
          </a:p>
          <a:p>
            <a:pPr algn="l"/>
            <a:endParaRPr lang="en-US" sz="2800" dirty="0">
              <a:solidFill>
                <a:schemeClr val="bg1"/>
              </a:solidFill>
              <a:latin typeface="Times New Roman" panose="02020603050405020304" pitchFamily="18" charset="0"/>
              <a:cs typeface="Times New Roman" panose="02020603050405020304" pitchFamily="18" charset="0"/>
            </a:endParaRP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a:t>
            </a:r>
            <a:r>
              <a:rPr lang="en-US" sz="2800" dirty="0" err="1">
                <a:solidFill>
                  <a:schemeClr val="bg1"/>
                </a:solidFill>
                <a:latin typeface="Times New Roman" panose="02020603050405020304" pitchFamily="18" charset="0"/>
                <a:cs typeface="Times New Roman" panose="02020603050405020304" pitchFamily="18" charset="0"/>
              </a:rPr>
              <a:t>nEnter</a:t>
            </a:r>
            <a:r>
              <a:rPr lang="en-US" sz="2800" dirty="0">
                <a:solidFill>
                  <a:schemeClr val="bg1"/>
                </a:solidFill>
                <a:latin typeface="Times New Roman" panose="02020603050405020304" pitchFamily="18" charset="0"/>
                <a:cs typeface="Times New Roman" panose="02020603050405020304" pitchFamily="18" charset="0"/>
              </a:rPr>
              <a:t> the number of the ticket: ");</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scanf</a:t>
            </a:r>
            <a:r>
              <a:rPr lang="en-US" sz="2800" dirty="0">
                <a:solidFill>
                  <a:schemeClr val="bg1"/>
                </a:solidFill>
                <a:latin typeface="Times New Roman" panose="02020603050405020304" pitchFamily="18" charset="0"/>
                <a:cs typeface="Times New Roman" panose="02020603050405020304" pitchFamily="18" charset="0"/>
              </a:rPr>
              <a:t>("%s", </a:t>
            </a:r>
            <a:r>
              <a:rPr lang="en-US" sz="2800" dirty="0" err="1">
                <a:solidFill>
                  <a:schemeClr val="bg1"/>
                </a:solidFill>
                <a:latin typeface="Times New Roman" panose="02020603050405020304" pitchFamily="18" charset="0"/>
                <a:cs typeface="Times New Roman" panose="02020603050405020304" pitchFamily="18" charset="0"/>
              </a:rPr>
              <a:t>val</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newticket</a:t>
            </a:r>
            <a:r>
              <a:rPr lang="en-US" sz="2800" dirty="0">
                <a:solidFill>
                  <a:schemeClr val="bg1"/>
                </a:solidFill>
                <a:latin typeface="Times New Roman" panose="02020603050405020304" pitchFamily="18" charset="0"/>
                <a:cs typeface="Times New Roman" panose="02020603050405020304" pitchFamily="18" charset="0"/>
              </a:rPr>
              <a:t> = </a:t>
            </a:r>
            <a:r>
              <a:rPr lang="en-US" sz="2800" dirty="0" err="1">
                <a:solidFill>
                  <a:schemeClr val="bg1"/>
                </a:solidFill>
                <a:latin typeface="Times New Roman" panose="02020603050405020304" pitchFamily="18" charset="0"/>
                <a:cs typeface="Times New Roman" panose="02020603050405020304" pitchFamily="18" charset="0"/>
              </a:rPr>
              <a:t>create_ticket</a:t>
            </a:r>
            <a:r>
              <a:rPr lang="en-US" sz="2800" dirty="0">
                <a:solidFill>
                  <a:schemeClr val="bg1"/>
                </a:solidFill>
                <a:latin typeface="Times New Roman" panose="02020603050405020304" pitchFamily="18" charset="0"/>
                <a:cs typeface="Times New Roman" panose="02020603050405020304" pitchFamily="18" charset="0"/>
              </a:rPr>
              <a:t>(</a:t>
            </a:r>
            <a:r>
              <a:rPr lang="en-US" sz="2800" dirty="0" err="1">
                <a:solidFill>
                  <a:schemeClr val="bg1"/>
                </a:solidFill>
                <a:latin typeface="Times New Roman" panose="02020603050405020304" pitchFamily="18" charset="0"/>
                <a:cs typeface="Times New Roman" panose="02020603050405020304" pitchFamily="18" charset="0"/>
              </a:rPr>
              <a:t>val</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    if (</a:t>
            </a:r>
            <a:r>
              <a:rPr lang="en-US" sz="2800" dirty="0" err="1">
                <a:solidFill>
                  <a:schemeClr val="bg1"/>
                </a:solidFill>
                <a:latin typeface="Times New Roman" panose="02020603050405020304" pitchFamily="18" charset="0"/>
                <a:cs typeface="Times New Roman" panose="02020603050405020304" pitchFamily="18" charset="0"/>
              </a:rPr>
              <a:t>firstTicket</a:t>
            </a:r>
            <a:r>
              <a:rPr lang="en-US" sz="2800" dirty="0">
                <a:solidFill>
                  <a:schemeClr val="bg1"/>
                </a:solidFill>
                <a:latin typeface="Times New Roman" panose="02020603050405020304" pitchFamily="18" charset="0"/>
                <a:cs typeface="Times New Roman" panose="02020603050405020304" pitchFamily="18" charset="0"/>
              </a:rPr>
              <a:t> == </a:t>
            </a:r>
            <a:r>
              <a:rPr lang="en-US" sz="2800" dirty="0" err="1">
                <a:solidFill>
                  <a:schemeClr val="bg1"/>
                </a:solidFill>
                <a:latin typeface="Times New Roman" panose="02020603050405020304" pitchFamily="18" charset="0"/>
                <a:cs typeface="Times New Roman" panose="02020603050405020304" pitchFamily="18" charset="0"/>
              </a:rPr>
              <a:t>lastTicket</a:t>
            </a:r>
            <a:r>
              <a:rPr lang="en-US" sz="2800" dirty="0">
                <a:solidFill>
                  <a:schemeClr val="bg1"/>
                </a:solidFill>
                <a:latin typeface="Times New Roman" panose="02020603050405020304" pitchFamily="18" charset="0"/>
                <a:cs typeface="Times New Roman" panose="02020603050405020304" pitchFamily="18" charset="0"/>
              </a:rPr>
              <a:t> &amp;&amp; </a:t>
            </a:r>
            <a:r>
              <a:rPr lang="en-US" sz="2800" dirty="0" err="1">
                <a:solidFill>
                  <a:schemeClr val="bg1"/>
                </a:solidFill>
                <a:latin typeface="Times New Roman" panose="02020603050405020304" pitchFamily="18" charset="0"/>
                <a:cs typeface="Times New Roman" panose="02020603050405020304" pitchFamily="18" charset="0"/>
              </a:rPr>
              <a:t>lastTicket</a:t>
            </a:r>
            <a:r>
              <a:rPr lang="en-US" sz="2800" dirty="0">
                <a:solidFill>
                  <a:schemeClr val="bg1"/>
                </a:solidFill>
                <a:latin typeface="Times New Roman" panose="02020603050405020304" pitchFamily="18" charset="0"/>
                <a:cs typeface="Times New Roman" panose="02020603050405020304" pitchFamily="18" charset="0"/>
              </a:rPr>
              <a:t> == NULL) {</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firstTicket</a:t>
            </a:r>
            <a:r>
              <a:rPr lang="en-US" sz="2800" dirty="0">
                <a:solidFill>
                  <a:schemeClr val="bg1"/>
                </a:solidFill>
                <a:latin typeface="Times New Roman" panose="02020603050405020304" pitchFamily="18" charset="0"/>
                <a:cs typeface="Times New Roman" panose="02020603050405020304" pitchFamily="18" charset="0"/>
              </a:rPr>
              <a:t> = </a:t>
            </a:r>
            <a:r>
              <a:rPr lang="en-US" sz="2800" dirty="0" err="1">
                <a:solidFill>
                  <a:schemeClr val="bg1"/>
                </a:solidFill>
                <a:latin typeface="Times New Roman" panose="02020603050405020304" pitchFamily="18" charset="0"/>
                <a:cs typeface="Times New Roman" panose="02020603050405020304" pitchFamily="18" charset="0"/>
              </a:rPr>
              <a:t>lastTicket</a:t>
            </a:r>
            <a:r>
              <a:rPr lang="en-US" sz="2800" dirty="0">
                <a:solidFill>
                  <a:schemeClr val="bg1"/>
                </a:solidFill>
                <a:latin typeface="Times New Roman" panose="02020603050405020304" pitchFamily="18" charset="0"/>
                <a:cs typeface="Times New Roman" panose="02020603050405020304" pitchFamily="18" charset="0"/>
              </a:rPr>
              <a:t> = </a:t>
            </a:r>
            <a:r>
              <a:rPr lang="en-US" sz="2800" dirty="0" err="1">
                <a:solidFill>
                  <a:schemeClr val="bg1"/>
                </a:solidFill>
                <a:latin typeface="Times New Roman" panose="02020603050405020304" pitchFamily="18" charset="0"/>
                <a:cs typeface="Times New Roman" panose="02020603050405020304" pitchFamily="18" charset="0"/>
              </a:rPr>
              <a:t>newticket</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firstTicket</a:t>
            </a:r>
            <a:r>
              <a:rPr lang="en-US" sz="2800" dirty="0">
                <a:solidFill>
                  <a:schemeClr val="bg1"/>
                </a:solidFill>
                <a:latin typeface="Times New Roman" panose="02020603050405020304" pitchFamily="18" charset="0"/>
                <a:cs typeface="Times New Roman" panose="02020603050405020304" pitchFamily="18" charset="0"/>
              </a:rPr>
              <a:t>-&gt;next = NULL;</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lastTicket</a:t>
            </a:r>
            <a:r>
              <a:rPr lang="en-US" sz="2800" dirty="0">
                <a:solidFill>
                  <a:schemeClr val="bg1"/>
                </a:solidFill>
                <a:latin typeface="Times New Roman" panose="02020603050405020304" pitchFamily="18" charset="0"/>
                <a:cs typeface="Times New Roman" panose="02020603050405020304" pitchFamily="18" charset="0"/>
              </a:rPr>
              <a:t>-&gt;next = NULL;</a:t>
            </a:r>
          </a:p>
          <a:p>
            <a:pPr algn="l"/>
            <a:r>
              <a:rPr lang="en-US" sz="2800" dirty="0">
                <a:solidFill>
                  <a:schemeClr val="bg1"/>
                </a:solidFill>
                <a:latin typeface="Times New Roman" panose="02020603050405020304" pitchFamily="18" charset="0"/>
                <a:cs typeface="Times New Roman" panose="02020603050405020304" pitchFamily="18" charset="0"/>
              </a:rPr>
              <a:t>    } else {</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lastTicket</a:t>
            </a:r>
            <a:r>
              <a:rPr lang="en-US" sz="2800" dirty="0">
                <a:solidFill>
                  <a:schemeClr val="bg1"/>
                </a:solidFill>
                <a:latin typeface="Times New Roman" panose="02020603050405020304" pitchFamily="18" charset="0"/>
                <a:cs typeface="Times New Roman" panose="02020603050405020304" pitchFamily="18" charset="0"/>
              </a:rPr>
              <a:t>-&gt;next = </a:t>
            </a:r>
            <a:r>
              <a:rPr lang="en-US" sz="2800" dirty="0" err="1">
                <a:solidFill>
                  <a:schemeClr val="bg1"/>
                </a:solidFill>
                <a:latin typeface="Times New Roman" panose="02020603050405020304" pitchFamily="18" charset="0"/>
                <a:cs typeface="Times New Roman" panose="02020603050405020304" pitchFamily="18" charset="0"/>
              </a:rPr>
              <a:t>newticket</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lastTicket</a:t>
            </a:r>
            <a:r>
              <a:rPr lang="en-US" sz="2800" dirty="0">
                <a:solidFill>
                  <a:schemeClr val="bg1"/>
                </a:solidFill>
                <a:latin typeface="Times New Roman" panose="02020603050405020304" pitchFamily="18" charset="0"/>
                <a:cs typeface="Times New Roman" panose="02020603050405020304" pitchFamily="18" charset="0"/>
              </a:rPr>
              <a:t> = </a:t>
            </a:r>
            <a:r>
              <a:rPr lang="en-US" sz="2800" dirty="0" err="1">
                <a:solidFill>
                  <a:schemeClr val="bg1"/>
                </a:solidFill>
                <a:latin typeface="Times New Roman" panose="02020603050405020304" pitchFamily="18" charset="0"/>
                <a:cs typeface="Times New Roman" panose="02020603050405020304" pitchFamily="18" charset="0"/>
              </a:rPr>
              <a:t>newticket</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lastTicket</a:t>
            </a:r>
            <a:r>
              <a:rPr lang="en-US" sz="2800" dirty="0">
                <a:solidFill>
                  <a:schemeClr val="bg1"/>
                </a:solidFill>
                <a:latin typeface="Times New Roman" panose="02020603050405020304" pitchFamily="18" charset="0"/>
                <a:cs typeface="Times New Roman" panose="02020603050405020304" pitchFamily="18" charset="0"/>
              </a:rPr>
              <a:t>-&gt;next = NULL;</a:t>
            </a:r>
          </a:p>
          <a:p>
            <a:pPr algn="l"/>
            <a:r>
              <a:rPr lang="en-US" sz="2800" dirty="0">
                <a:solidFill>
                  <a:schemeClr val="bg1"/>
                </a:solidFill>
                <a:latin typeface="Times New Roman" panose="02020603050405020304" pitchFamily="18" charset="0"/>
                <a:cs typeface="Times New Roman" panose="02020603050405020304" pitchFamily="18" charset="0"/>
              </a:rPr>
              <a:t>    }</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("\n----INSERTED----");</a:t>
            </a:r>
          </a:p>
          <a:p>
            <a:pPr algn="l"/>
            <a:r>
              <a:rPr lang="en-US" sz="2800" dirty="0">
                <a:solidFill>
                  <a:schemeClr val="bg1"/>
                </a:solidFill>
                <a:latin typeface="Times New Roman" panose="02020603050405020304" pitchFamily="18" charset="0"/>
                <a:cs typeface="Times New Roman" panose="02020603050405020304" pitchFamily="18" charset="0"/>
              </a:rPr>
              <a:t>}</a:t>
            </a: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p:txBody>
      </p:sp>
    </p:spTree>
    <p:extLst>
      <p:ext uri="{BB962C8B-B14F-4D97-AF65-F5344CB8AC3E}">
        <p14:creationId xmlns:p14="http://schemas.microsoft.com/office/powerpoint/2010/main" val="809401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txBody>
            <a:bodyPr/>
            <a:lstStyle/>
            <a:p>
              <a:endParaRPr lang="en-IN"/>
            </a:p>
          </p:txBody>
        </p:sp>
      </p:grpSp>
      <p:sp>
        <p:nvSpPr>
          <p:cNvPr id="6" name="Freeform 6"/>
          <p:cNvSpPr/>
          <p:nvPr/>
        </p:nvSpPr>
        <p:spPr>
          <a:xfrm>
            <a:off x="0" y="0"/>
            <a:ext cx="1632857" cy="10287000"/>
          </a:xfrm>
          <a:custGeom>
            <a:avLst/>
            <a:gdLst/>
            <a:ahLst/>
            <a:cxnLst/>
            <a:rect l="l" t="t" r="r" b="b"/>
            <a:pathLst>
              <a:path w="1632857" h="10287000">
                <a:moveTo>
                  <a:pt x="0" y="0"/>
                </a:moveTo>
                <a:lnTo>
                  <a:pt x="1632857" y="0"/>
                </a:lnTo>
                <a:lnTo>
                  <a:pt x="1632857" y="10287000"/>
                </a:lnTo>
                <a:lnTo>
                  <a:pt x="0" y="10287000"/>
                </a:lnTo>
                <a:lnTo>
                  <a:pt x="0" y="0"/>
                </a:lnTo>
                <a:close/>
              </a:path>
            </a:pathLst>
          </a:custGeom>
          <a:blipFill>
            <a:blip r:embed="rId3"/>
            <a:stretch>
              <a:fillRect r="-320000"/>
            </a:stretch>
          </a:blipFill>
        </p:spPr>
        <p:txBody>
          <a:bodyPr/>
          <a:lstStyle/>
          <a:p>
            <a:endParaRPr lang="en-IN"/>
          </a:p>
        </p:txBody>
      </p:sp>
      <p:sp>
        <p:nvSpPr>
          <p:cNvPr id="8" name="TextBox 8"/>
          <p:cNvSpPr txBox="1"/>
          <p:nvPr/>
        </p:nvSpPr>
        <p:spPr>
          <a:xfrm>
            <a:off x="2602510" y="1000125"/>
            <a:ext cx="14847290" cy="8186857"/>
          </a:xfrm>
          <a:prstGeom prst="rect">
            <a:avLst/>
          </a:prstGeom>
        </p:spPr>
        <p:txBody>
          <a:bodyPr wrap="square" lIns="0" tIns="0" rIns="0" bIns="0" rtlCol="0" anchor="t">
            <a:spAutoFit/>
          </a:bodyPr>
          <a:lstStyle/>
          <a:p>
            <a:pPr algn="l"/>
            <a:r>
              <a:rPr lang="en-US" sz="2800" dirty="0">
                <a:solidFill>
                  <a:schemeClr val="bg1"/>
                </a:solidFill>
                <a:latin typeface="Times New Roman" panose="02020603050405020304" pitchFamily="18" charset="0"/>
                <a:cs typeface="Times New Roman" panose="02020603050405020304" pitchFamily="18" charset="0"/>
              </a:rPr>
              <a:t>/* Displays non-empty List from Beginning to End */</a:t>
            </a:r>
          </a:p>
          <a:p>
            <a:pPr algn="l"/>
            <a:r>
              <a:rPr lang="en-US" sz="2800" dirty="0">
                <a:solidFill>
                  <a:schemeClr val="bg1"/>
                </a:solidFill>
                <a:latin typeface="Times New Roman" panose="02020603050405020304" pitchFamily="18" charset="0"/>
                <a:cs typeface="Times New Roman" panose="02020603050405020304" pitchFamily="18" charset="0"/>
              </a:rPr>
              <a:t>void </a:t>
            </a:r>
            <a:r>
              <a:rPr lang="en-US" sz="2800" dirty="0" err="1">
                <a:solidFill>
                  <a:schemeClr val="bg1"/>
                </a:solidFill>
                <a:latin typeface="Times New Roman" panose="02020603050405020304" pitchFamily="18" charset="0"/>
                <a:cs typeface="Times New Roman" panose="02020603050405020304" pitchFamily="18" charset="0"/>
              </a:rPr>
              <a:t>display_persons</a:t>
            </a:r>
            <a:r>
              <a:rPr lang="en-US" sz="2800" dirty="0">
                <a:solidFill>
                  <a:schemeClr val="bg1"/>
                </a:solidFill>
                <a:latin typeface="Times New Roman" panose="02020603050405020304" pitchFamily="18" charset="0"/>
                <a:cs typeface="Times New Roman" panose="02020603050405020304" pitchFamily="18" charset="0"/>
              </a:rPr>
              <a:t>() {</a:t>
            </a:r>
          </a:p>
          <a:p>
            <a:pPr algn="l"/>
            <a:r>
              <a:rPr lang="en-US" sz="2800" dirty="0">
                <a:solidFill>
                  <a:schemeClr val="bg1"/>
                </a:solidFill>
                <a:latin typeface="Times New Roman" panose="02020603050405020304" pitchFamily="18" charset="0"/>
                <a:cs typeface="Times New Roman" panose="02020603050405020304" pitchFamily="18" charset="0"/>
              </a:rPr>
              <a:t>    if (</a:t>
            </a:r>
            <a:r>
              <a:rPr lang="en-US" sz="2800" dirty="0" err="1">
                <a:solidFill>
                  <a:schemeClr val="bg1"/>
                </a:solidFill>
                <a:latin typeface="Times New Roman" panose="02020603050405020304" pitchFamily="18" charset="0"/>
                <a:cs typeface="Times New Roman" panose="02020603050405020304" pitchFamily="18" charset="0"/>
              </a:rPr>
              <a:t>firstPerson</a:t>
            </a:r>
            <a:r>
              <a:rPr lang="en-US" sz="2800" dirty="0">
                <a:solidFill>
                  <a:schemeClr val="bg1"/>
                </a:solidFill>
                <a:latin typeface="Times New Roman" panose="02020603050405020304" pitchFamily="18" charset="0"/>
                <a:cs typeface="Times New Roman" panose="02020603050405020304" pitchFamily="18" charset="0"/>
              </a:rPr>
              <a:t> == NULL) {</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("No Person in the list to display\n");</a:t>
            </a:r>
          </a:p>
          <a:p>
            <a:pPr algn="l"/>
            <a:r>
              <a:rPr lang="en-US" sz="2800" dirty="0">
                <a:solidFill>
                  <a:schemeClr val="bg1"/>
                </a:solidFill>
                <a:latin typeface="Times New Roman" panose="02020603050405020304" pitchFamily="18" charset="0"/>
                <a:cs typeface="Times New Roman" panose="02020603050405020304" pitchFamily="18" charset="0"/>
              </a:rPr>
              <a:t>    } else {</a:t>
            </a:r>
          </a:p>
          <a:p>
            <a:pPr algn="l"/>
            <a:r>
              <a:rPr lang="en-US" sz="2800" dirty="0">
                <a:solidFill>
                  <a:schemeClr val="bg1"/>
                </a:solidFill>
                <a:latin typeface="Times New Roman" panose="02020603050405020304" pitchFamily="18" charset="0"/>
                <a:cs typeface="Times New Roman" panose="02020603050405020304" pitchFamily="18" charset="0"/>
              </a:rPr>
              <a:t>        for (</a:t>
            </a:r>
            <a:r>
              <a:rPr lang="en-US" sz="2800" dirty="0" err="1">
                <a:solidFill>
                  <a:schemeClr val="bg1"/>
                </a:solidFill>
                <a:latin typeface="Times New Roman" panose="02020603050405020304" pitchFamily="18" charset="0"/>
                <a:cs typeface="Times New Roman" panose="02020603050405020304" pitchFamily="18" charset="0"/>
              </a:rPr>
              <a:t>ptrPerson</a:t>
            </a:r>
            <a:r>
              <a:rPr lang="en-US" sz="2800" dirty="0">
                <a:solidFill>
                  <a:schemeClr val="bg1"/>
                </a:solidFill>
                <a:latin typeface="Times New Roman" panose="02020603050405020304" pitchFamily="18" charset="0"/>
                <a:cs typeface="Times New Roman" panose="02020603050405020304" pitchFamily="18" charset="0"/>
              </a:rPr>
              <a:t> = </a:t>
            </a:r>
            <a:r>
              <a:rPr lang="en-US" sz="2800" dirty="0" err="1">
                <a:solidFill>
                  <a:schemeClr val="bg1"/>
                </a:solidFill>
                <a:latin typeface="Times New Roman" panose="02020603050405020304" pitchFamily="18" charset="0"/>
                <a:cs typeface="Times New Roman" panose="02020603050405020304" pitchFamily="18" charset="0"/>
              </a:rPr>
              <a:t>firstPerson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ptrPerson</a:t>
            </a:r>
            <a:r>
              <a:rPr lang="en-US" sz="2800" dirty="0">
                <a:solidFill>
                  <a:schemeClr val="bg1"/>
                </a:solidFill>
                <a:latin typeface="Times New Roman" panose="02020603050405020304" pitchFamily="18" charset="0"/>
                <a:cs typeface="Times New Roman" panose="02020603050405020304" pitchFamily="18" charset="0"/>
              </a:rPr>
              <a:t> != NULL; </a:t>
            </a:r>
            <a:r>
              <a:rPr lang="en-US" sz="2800" dirty="0" err="1">
                <a:solidFill>
                  <a:schemeClr val="bg1"/>
                </a:solidFill>
                <a:latin typeface="Times New Roman" panose="02020603050405020304" pitchFamily="18" charset="0"/>
                <a:cs typeface="Times New Roman" panose="02020603050405020304" pitchFamily="18" charset="0"/>
              </a:rPr>
              <a:t>ptrPerson</a:t>
            </a:r>
            <a:r>
              <a:rPr lang="en-US" sz="2800" dirty="0">
                <a:solidFill>
                  <a:schemeClr val="bg1"/>
                </a:solidFill>
                <a:latin typeface="Times New Roman" panose="02020603050405020304" pitchFamily="18" charset="0"/>
                <a:cs typeface="Times New Roman" panose="02020603050405020304" pitchFamily="18" charset="0"/>
              </a:rPr>
              <a:t> = </a:t>
            </a:r>
            <a:r>
              <a:rPr lang="en-US" sz="2800" dirty="0" err="1">
                <a:solidFill>
                  <a:schemeClr val="bg1"/>
                </a:solidFill>
                <a:latin typeface="Times New Roman" panose="02020603050405020304" pitchFamily="18" charset="0"/>
                <a:cs typeface="Times New Roman" panose="02020603050405020304" pitchFamily="18" charset="0"/>
              </a:rPr>
              <a:t>ptrPerson</a:t>
            </a:r>
            <a:r>
              <a:rPr lang="en-US" sz="2800" dirty="0">
                <a:solidFill>
                  <a:schemeClr val="bg1"/>
                </a:solidFill>
                <a:latin typeface="Times New Roman" panose="02020603050405020304" pitchFamily="18" charset="0"/>
                <a:cs typeface="Times New Roman" panose="02020603050405020304" pitchFamily="18" charset="0"/>
              </a:rPr>
              <a:t>-&gt;next) {</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("%s\t", </a:t>
            </a:r>
            <a:r>
              <a:rPr lang="en-US" sz="2800" dirty="0" err="1">
                <a:solidFill>
                  <a:schemeClr val="bg1"/>
                </a:solidFill>
                <a:latin typeface="Times New Roman" panose="02020603050405020304" pitchFamily="18" charset="0"/>
                <a:cs typeface="Times New Roman" panose="02020603050405020304" pitchFamily="18" charset="0"/>
              </a:rPr>
              <a:t>ptrPerson</a:t>
            </a:r>
            <a:r>
              <a:rPr lang="en-US" sz="2800" dirty="0">
                <a:solidFill>
                  <a:schemeClr val="bg1"/>
                </a:solidFill>
                <a:latin typeface="Times New Roman" panose="02020603050405020304" pitchFamily="18" charset="0"/>
                <a:cs typeface="Times New Roman" panose="02020603050405020304" pitchFamily="18" charset="0"/>
              </a:rPr>
              <a:t>-&gt;name);</a:t>
            </a:r>
          </a:p>
          <a:p>
            <a:pPr algn="l"/>
            <a:r>
              <a:rPr lang="en-US" sz="2800" dirty="0">
                <a:solidFill>
                  <a:schemeClr val="bg1"/>
                </a:solidFill>
                <a:latin typeface="Times New Roman" panose="02020603050405020304" pitchFamily="18" charset="0"/>
                <a:cs typeface="Times New Roman" panose="02020603050405020304" pitchFamily="18" charset="0"/>
              </a:rPr>
              <a:t>        }</a:t>
            </a:r>
          </a:p>
          <a:p>
            <a:pPr algn="l"/>
            <a:r>
              <a:rPr lang="en-US" sz="2800" dirty="0">
                <a:solidFill>
                  <a:schemeClr val="bg1"/>
                </a:solidFill>
                <a:latin typeface="Times New Roman" panose="02020603050405020304" pitchFamily="18" charset="0"/>
                <a:cs typeface="Times New Roman" panose="02020603050405020304" pitchFamily="18" charset="0"/>
              </a:rPr>
              <a:t>    }</a:t>
            </a:r>
          </a:p>
          <a:p>
            <a:pPr algn="l"/>
            <a:r>
              <a:rPr lang="en-US" sz="2800" dirty="0">
                <a:solidFill>
                  <a:schemeClr val="bg1"/>
                </a:solidFill>
                <a:latin typeface="Times New Roman" panose="02020603050405020304" pitchFamily="18" charset="0"/>
                <a:cs typeface="Times New Roman" panose="02020603050405020304" pitchFamily="18" charset="0"/>
              </a:rPr>
              <a:t>} </a:t>
            </a:r>
          </a:p>
          <a:p>
            <a:pPr algn="l"/>
            <a:r>
              <a:rPr lang="en-US" sz="2800" dirty="0">
                <a:solidFill>
                  <a:schemeClr val="bg1"/>
                </a:solidFill>
                <a:latin typeface="Times New Roman" panose="02020603050405020304" pitchFamily="18" charset="0"/>
                <a:cs typeface="Times New Roman" panose="02020603050405020304" pitchFamily="18" charset="0"/>
              </a:rPr>
              <a:t>void </a:t>
            </a:r>
            <a:r>
              <a:rPr lang="en-US" sz="2800" dirty="0" err="1">
                <a:solidFill>
                  <a:schemeClr val="bg1"/>
                </a:solidFill>
                <a:latin typeface="Times New Roman" panose="02020603050405020304" pitchFamily="18" charset="0"/>
                <a:cs typeface="Times New Roman" panose="02020603050405020304" pitchFamily="18" charset="0"/>
              </a:rPr>
              <a:t>display_tickets</a:t>
            </a:r>
            <a:r>
              <a:rPr lang="en-US" sz="2800" dirty="0">
                <a:solidFill>
                  <a:schemeClr val="bg1"/>
                </a:solidFill>
                <a:latin typeface="Times New Roman" panose="02020603050405020304" pitchFamily="18" charset="0"/>
                <a:cs typeface="Times New Roman" panose="02020603050405020304" pitchFamily="18" charset="0"/>
              </a:rPr>
              <a:t>() {</a:t>
            </a:r>
          </a:p>
          <a:p>
            <a:pPr algn="l"/>
            <a:r>
              <a:rPr lang="en-US" sz="2800" dirty="0">
                <a:solidFill>
                  <a:schemeClr val="bg1"/>
                </a:solidFill>
                <a:latin typeface="Times New Roman" panose="02020603050405020304" pitchFamily="18" charset="0"/>
                <a:cs typeface="Times New Roman" panose="02020603050405020304" pitchFamily="18" charset="0"/>
              </a:rPr>
              <a:t>    if (</a:t>
            </a:r>
            <a:r>
              <a:rPr lang="en-US" sz="2800" dirty="0" err="1">
                <a:solidFill>
                  <a:schemeClr val="bg1"/>
                </a:solidFill>
                <a:latin typeface="Times New Roman" panose="02020603050405020304" pitchFamily="18" charset="0"/>
                <a:cs typeface="Times New Roman" panose="02020603050405020304" pitchFamily="18" charset="0"/>
              </a:rPr>
              <a:t>firstTicket</a:t>
            </a:r>
            <a:r>
              <a:rPr lang="en-US" sz="2800" dirty="0">
                <a:solidFill>
                  <a:schemeClr val="bg1"/>
                </a:solidFill>
                <a:latin typeface="Times New Roman" panose="02020603050405020304" pitchFamily="18" charset="0"/>
                <a:cs typeface="Times New Roman" panose="02020603050405020304" pitchFamily="18" charset="0"/>
              </a:rPr>
              <a:t> == NULL) {</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("No Ticket in the list to display\n");</a:t>
            </a:r>
          </a:p>
          <a:p>
            <a:pPr algn="l"/>
            <a:r>
              <a:rPr lang="en-US" sz="2800" dirty="0">
                <a:solidFill>
                  <a:schemeClr val="bg1"/>
                </a:solidFill>
                <a:latin typeface="Times New Roman" panose="02020603050405020304" pitchFamily="18" charset="0"/>
                <a:cs typeface="Times New Roman" panose="02020603050405020304" pitchFamily="18" charset="0"/>
              </a:rPr>
              <a:t>    } else {</a:t>
            </a:r>
          </a:p>
          <a:p>
            <a:pPr algn="l"/>
            <a:r>
              <a:rPr lang="en-US" sz="2800" dirty="0">
                <a:solidFill>
                  <a:schemeClr val="bg1"/>
                </a:solidFill>
                <a:latin typeface="Times New Roman" panose="02020603050405020304" pitchFamily="18" charset="0"/>
                <a:cs typeface="Times New Roman" panose="02020603050405020304" pitchFamily="18" charset="0"/>
              </a:rPr>
              <a:t>        for (</a:t>
            </a:r>
            <a:r>
              <a:rPr lang="en-US" sz="2800" dirty="0" err="1">
                <a:solidFill>
                  <a:schemeClr val="bg1"/>
                </a:solidFill>
                <a:latin typeface="Times New Roman" panose="02020603050405020304" pitchFamily="18" charset="0"/>
                <a:cs typeface="Times New Roman" panose="02020603050405020304" pitchFamily="18" charset="0"/>
              </a:rPr>
              <a:t>ptrTicket</a:t>
            </a:r>
            <a:r>
              <a:rPr lang="en-US" sz="2800" dirty="0">
                <a:solidFill>
                  <a:schemeClr val="bg1"/>
                </a:solidFill>
                <a:latin typeface="Times New Roman" panose="02020603050405020304" pitchFamily="18" charset="0"/>
                <a:cs typeface="Times New Roman" panose="02020603050405020304" pitchFamily="18" charset="0"/>
              </a:rPr>
              <a:t> = </a:t>
            </a:r>
            <a:r>
              <a:rPr lang="en-US" sz="2800" dirty="0" err="1">
                <a:solidFill>
                  <a:schemeClr val="bg1"/>
                </a:solidFill>
                <a:latin typeface="Times New Roman" panose="02020603050405020304" pitchFamily="18" charset="0"/>
                <a:cs typeface="Times New Roman" panose="02020603050405020304" pitchFamily="18" charset="0"/>
              </a:rPr>
              <a:t>firstTicket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ptrTicket</a:t>
            </a:r>
            <a:r>
              <a:rPr lang="en-US" sz="2800" dirty="0">
                <a:solidFill>
                  <a:schemeClr val="bg1"/>
                </a:solidFill>
                <a:latin typeface="Times New Roman" panose="02020603050405020304" pitchFamily="18" charset="0"/>
                <a:cs typeface="Times New Roman" panose="02020603050405020304" pitchFamily="18" charset="0"/>
              </a:rPr>
              <a:t> != NULL; </a:t>
            </a:r>
            <a:r>
              <a:rPr lang="en-US" sz="2800" dirty="0" err="1">
                <a:solidFill>
                  <a:schemeClr val="bg1"/>
                </a:solidFill>
                <a:latin typeface="Times New Roman" panose="02020603050405020304" pitchFamily="18" charset="0"/>
                <a:cs typeface="Times New Roman" panose="02020603050405020304" pitchFamily="18" charset="0"/>
              </a:rPr>
              <a:t>ptrTicket</a:t>
            </a:r>
            <a:r>
              <a:rPr lang="en-US" sz="2800" dirty="0">
                <a:solidFill>
                  <a:schemeClr val="bg1"/>
                </a:solidFill>
                <a:latin typeface="Times New Roman" panose="02020603050405020304" pitchFamily="18" charset="0"/>
                <a:cs typeface="Times New Roman" panose="02020603050405020304" pitchFamily="18" charset="0"/>
              </a:rPr>
              <a:t> = </a:t>
            </a:r>
            <a:r>
              <a:rPr lang="en-US" sz="2800" dirty="0" err="1">
                <a:solidFill>
                  <a:schemeClr val="bg1"/>
                </a:solidFill>
                <a:latin typeface="Times New Roman" panose="02020603050405020304" pitchFamily="18" charset="0"/>
                <a:cs typeface="Times New Roman" panose="02020603050405020304" pitchFamily="18" charset="0"/>
              </a:rPr>
              <a:t>ptrTicket</a:t>
            </a:r>
            <a:r>
              <a:rPr lang="en-US" sz="2800" dirty="0">
                <a:solidFill>
                  <a:schemeClr val="bg1"/>
                </a:solidFill>
                <a:latin typeface="Times New Roman" panose="02020603050405020304" pitchFamily="18" charset="0"/>
                <a:cs typeface="Times New Roman" panose="02020603050405020304" pitchFamily="18" charset="0"/>
              </a:rPr>
              <a:t>-&gt;next) {</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("%s\t", </a:t>
            </a:r>
            <a:r>
              <a:rPr lang="en-US" sz="2800" dirty="0" err="1">
                <a:solidFill>
                  <a:schemeClr val="bg1"/>
                </a:solidFill>
                <a:latin typeface="Times New Roman" panose="02020603050405020304" pitchFamily="18" charset="0"/>
                <a:cs typeface="Times New Roman" panose="02020603050405020304" pitchFamily="18" charset="0"/>
              </a:rPr>
              <a:t>ptrTicket</a:t>
            </a:r>
            <a:r>
              <a:rPr lang="en-US" sz="2800" dirty="0">
                <a:solidFill>
                  <a:schemeClr val="bg1"/>
                </a:solidFill>
                <a:latin typeface="Times New Roman" panose="02020603050405020304" pitchFamily="18" charset="0"/>
                <a:cs typeface="Times New Roman" panose="02020603050405020304" pitchFamily="18" charset="0"/>
              </a:rPr>
              <a:t>-&gt;number);</a:t>
            </a:r>
          </a:p>
          <a:p>
            <a:pPr algn="l"/>
            <a:r>
              <a:rPr lang="en-US" sz="2800" dirty="0">
                <a:solidFill>
                  <a:schemeClr val="bg1"/>
                </a:solidFill>
                <a:latin typeface="Times New Roman" panose="02020603050405020304" pitchFamily="18" charset="0"/>
                <a:cs typeface="Times New Roman" panose="02020603050405020304" pitchFamily="18" charset="0"/>
              </a:rPr>
              <a:t>        }</a:t>
            </a:r>
          </a:p>
          <a:p>
            <a:pPr algn="l"/>
            <a:r>
              <a:rPr lang="en-US" sz="2800" dirty="0">
                <a:solidFill>
                  <a:schemeClr val="bg1"/>
                </a:solidFill>
                <a:latin typeface="Times New Roman" panose="02020603050405020304" pitchFamily="18" charset="0"/>
                <a:cs typeface="Times New Roman" panose="02020603050405020304" pitchFamily="18" charset="0"/>
              </a:rPr>
              <a:t>    }</a:t>
            </a:r>
          </a:p>
          <a:p>
            <a:pPr algn="l"/>
            <a:r>
              <a:rPr lang="en-US" sz="2800"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31566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txBody>
            <a:bodyPr/>
            <a:lstStyle/>
            <a:p>
              <a:endParaRPr lang="en-IN"/>
            </a:p>
          </p:txBody>
        </p:sp>
      </p:grpSp>
      <p:sp>
        <p:nvSpPr>
          <p:cNvPr id="6" name="TextBox 6"/>
          <p:cNvSpPr txBox="1"/>
          <p:nvPr/>
        </p:nvSpPr>
        <p:spPr>
          <a:xfrm>
            <a:off x="1613633" y="680204"/>
            <a:ext cx="11876662" cy="1622762"/>
          </a:xfrm>
          <a:prstGeom prst="rect">
            <a:avLst/>
          </a:prstGeom>
        </p:spPr>
        <p:txBody>
          <a:bodyPr lIns="0" tIns="0" rIns="0" bIns="0" rtlCol="0" anchor="t">
            <a:spAutoFit/>
          </a:bodyPr>
          <a:lstStyle/>
          <a:p>
            <a:pPr algn="l">
              <a:lnSpc>
                <a:spcPts val="6637"/>
              </a:lnSpc>
            </a:pPr>
            <a:r>
              <a:rPr lang="en-US" sz="5309">
                <a:solidFill>
                  <a:srgbClr val="6EB9FC"/>
                </a:solidFill>
                <a:latin typeface="Lora"/>
              </a:rPr>
              <a:t>Benefits of Using Queue Data Structure</a:t>
            </a:r>
          </a:p>
        </p:txBody>
      </p:sp>
      <p:grpSp>
        <p:nvGrpSpPr>
          <p:cNvPr id="7" name="Group 7"/>
          <p:cNvGrpSpPr/>
          <p:nvPr/>
        </p:nvGrpSpPr>
        <p:grpSpPr>
          <a:xfrm>
            <a:off x="2787908" y="2875806"/>
            <a:ext cx="606921" cy="606921"/>
            <a:chOff x="0" y="0"/>
            <a:chExt cx="809228" cy="809228"/>
          </a:xfrm>
        </p:grpSpPr>
        <p:sp>
          <p:nvSpPr>
            <p:cNvPr id="8" name="Freeform 8"/>
            <p:cNvSpPr/>
            <p:nvPr/>
          </p:nvSpPr>
          <p:spPr>
            <a:xfrm>
              <a:off x="0" y="0"/>
              <a:ext cx="809244" cy="809244"/>
            </a:xfrm>
            <a:custGeom>
              <a:avLst/>
              <a:gdLst/>
              <a:ahLst/>
              <a:cxnLst/>
              <a:rect l="l" t="t" r="r" b="b"/>
              <a:pathLst>
                <a:path w="809244" h="809244">
                  <a:moveTo>
                    <a:pt x="0" y="107950"/>
                  </a:moveTo>
                  <a:cubicBezTo>
                    <a:pt x="0" y="48260"/>
                    <a:pt x="48260" y="0"/>
                    <a:pt x="107950" y="0"/>
                  </a:cubicBezTo>
                  <a:lnTo>
                    <a:pt x="701294" y="0"/>
                  </a:lnTo>
                  <a:cubicBezTo>
                    <a:pt x="760857" y="0"/>
                    <a:pt x="809244" y="48260"/>
                    <a:pt x="809244" y="107950"/>
                  </a:cubicBezTo>
                  <a:lnTo>
                    <a:pt x="809244" y="701294"/>
                  </a:lnTo>
                  <a:cubicBezTo>
                    <a:pt x="809244" y="760857"/>
                    <a:pt x="760984" y="809244"/>
                    <a:pt x="701294" y="809244"/>
                  </a:cubicBezTo>
                  <a:lnTo>
                    <a:pt x="107950" y="809244"/>
                  </a:lnTo>
                  <a:cubicBezTo>
                    <a:pt x="48387" y="809244"/>
                    <a:pt x="0" y="760984"/>
                    <a:pt x="0" y="701294"/>
                  </a:cubicBezTo>
                  <a:close/>
                </a:path>
              </a:pathLst>
            </a:custGeom>
            <a:solidFill>
              <a:srgbClr val="2F3343"/>
            </a:solidFill>
          </p:spPr>
          <p:txBody>
            <a:bodyPr/>
            <a:lstStyle/>
            <a:p>
              <a:endParaRPr lang="en-IN"/>
            </a:p>
          </p:txBody>
        </p:sp>
      </p:grpSp>
      <p:sp>
        <p:nvSpPr>
          <p:cNvPr id="9" name="TextBox 9"/>
          <p:cNvSpPr txBox="1"/>
          <p:nvPr/>
        </p:nvSpPr>
        <p:spPr>
          <a:xfrm>
            <a:off x="3721150" y="2856756"/>
            <a:ext cx="4351020" cy="349091"/>
          </a:xfrm>
          <a:prstGeom prst="rect">
            <a:avLst/>
          </a:prstGeom>
        </p:spPr>
        <p:txBody>
          <a:bodyPr lIns="0" tIns="0" rIns="0" bIns="0" rtlCol="0" anchor="t">
            <a:spAutoFit/>
          </a:bodyPr>
          <a:lstStyle/>
          <a:p>
            <a:pPr algn="l">
              <a:lnSpc>
                <a:spcPts val="3318"/>
              </a:lnSpc>
            </a:pPr>
            <a:r>
              <a:rPr lang="en-US" sz="2654">
                <a:solidFill>
                  <a:srgbClr val="6EB9FC"/>
                </a:solidFill>
                <a:latin typeface="Lora"/>
              </a:rPr>
              <a:t>Efficient Resource Allocation</a:t>
            </a:r>
          </a:p>
        </p:txBody>
      </p:sp>
      <p:sp>
        <p:nvSpPr>
          <p:cNvPr id="10" name="TextBox 10"/>
          <p:cNvSpPr txBox="1"/>
          <p:nvPr/>
        </p:nvSpPr>
        <p:spPr>
          <a:xfrm>
            <a:off x="3721150" y="3923139"/>
            <a:ext cx="4835455" cy="1720691"/>
          </a:xfrm>
          <a:prstGeom prst="rect">
            <a:avLst/>
          </a:prstGeom>
        </p:spPr>
        <p:txBody>
          <a:bodyPr lIns="0" tIns="0" rIns="0" bIns="0" rtlCol="0" anchor="t">
            <a:spAutoFit/>
          </a:bodyPr>
          <a:lstStyle/>
          <a:p>
            <a:pPr algn="l">
              <a:lnSpc>
                <a:spcPts val="3398"/>
              </a:lnSpc>
            </a:pPr>
            <a:r>
              <a:rPr lang="en-US" sz="2123">
                <a:solidFill>
                  <a:srgbClr val="D6E5EF"/>
                </a:solidFill>
                <a:latin typeface="Source Sans Pro"/>
              </a:rPr>
              <a:t>The queue ensures efficient utilization of resources by managing bookings in a systematic manner, reducing conflicts and maximizing seat capacity.</a:t>
            </a:r>
          </a:p>
        </p:txBody>
      </p:sp>
      <p:grpSp>
        <p:nvGrpSpPr>
          <p:cNvPr id="11" name="Group 11"/>
          <p:cNvGrpSpPr/>
          <p:nvPr/>
        </p:nvGrpSpPr>
        <p:grpSpPr>
          <a:xfrm>
            <a:off x="9296936" y="2875806"/>
            <a:ext cx="606921" cy="606921"/>
            <a:chOff x="0" y="0"/>
            <a:chExt cx="809228" cy="809228"/>
          </a:xfrm>
        </p:grpSpPr>
        <p:sp>
          <p:nvSpPr>
            <p:cNvPr id="12" name="Freeform 12"/>
            <p:cNvSpPr/>
            <p:nvPr/>
          </p:nvSpPr>
          <p:spPr>
            <a:xfrm>
              <a:off x="0" y="0"/>
              <a:ext cx="809244" cy="809244"/>
            </a:xfrm>
            <a:custGeom>
              <a:avLst/>
              <a:gdLst/>
              <a:ahLst/>
              <a:cxnLst/>
              <a:rect l="l" t="t" r="r" b="b"/>
              <a:pathLst>
                <a:path w="809244" h="809244">
                  <a:moveTo>
                    <a:pt x="0" y="107950"/>
                  </a:moveTo>
                  <a:cubicBezTo>
                    <a:pt x="0" y="48260"/>
                    <a:pt x="48260" y="0"/>
                    <a:pt x="107950" y="0"/>
                  </a:cubicBezTo>
                  <a:lnTo>
                    <a:pt x="701294" y="0"/>
                  </a:lnTo>
                  <a:cubicBezTo>
                    <a:pt x="760857" y="0"/>
                    <a:pt x="809244" y="48260"/>
                    <a:pt x="809244" y="107950"/>
                  </a:cubicBezTo>
                  <a:lnTo>
                    <a:pt x="809244" y="701294"/>
                  </a:lnTo>
                  <a:cubicBezTo>
                    <a:pt x="809244" y="760857"/>
                    <a:pt x="760984" y="809244"/>
                    <a:pt x="701294" y="809244"/>
                  </a:cubicBezTo>
                  <a:lnTo>
                    <a:pt x="107950" y="809244"/>
                  </a:lnTo>
                  <a:cubicBezTo>
                    <a:pt x="48387" y="809244"/>
                    <a:pt x="0" y="760984"/>
                    <a:pt x="0" y="701294"/>
                  </a:cubicBezTo>
                  <a:close/>
                </a:path>
              </a:pathLst>
            </a:custGeom>
            <a:solidFill>
              <a:srgbClr val="2F3343"/>
            </a:solidFill>
          </p:spPr>
          <p:txBody>
            <a:bodyPr/>
            <a:lstStyle/>
            <a:p>
              <a:endParaRPr lang="en-IN"/>
            </a:p>
          </p:txBody>
        </p:sp>
      </p:grpSp>
      <p:sp>
        <p:nvSpPr>
          <p:cNvPr id="13" name="TextBox 13"/>
          <p:cNvSpPr txBox="1"/>
          <p:nvPr/>
        </p:nvSpPr>
        <p:spPr>
          <a:xfrm>
            <a:off x="9394374" y="2927425"/>
            <a:ext cx="375851" cy="494157"/>
          </a:xfrm>
          <a:prstGeom prst="rect">
            <a:avLst/>
          </a:prstGeom>
        </p:spPr>
        <p:txBody>
          <a:bodyPr lIns="0" tIns="0" rIns="0" bIns="0" rtlCol="0" anchor="t">
            <a:spAutoFit/>
          </a:bodyPr>
          <a:lstStyle/>
          <a:p>
            <a:pPr algn="ctr">
              <a:lnSpc>
                <a:spcPts val="3982"/>
              </a:lnSpc>
            </a:pPr>
            <a:r>
              <a:rPr lang="en-US" sz="3186">
                <a:solidFill>
                  <a:srgbClr val="6EB9FC"/>
                </a:solidFill>
                <a:latin typeface="Lora"/>
              </a:rPr>
              <a:t>2</a:t>
            </a:r>
          </a:p>
        </p:txBody>
      </p:sp>
      <p:sp>
        <p:nvSpPr>
          <p:cNvPr id="14" name="TextBox 14"/>
          <p:cNvSpPr txBox="1"/>
          <p:nvPr/>
        </p:nvSpPr>
        <p:spPr>
          <a:xfrm>
            <a:off x="10246876" y="2856756"/>
            <a:ext cx="2760345" cy="349091"/>
          </a:xfrm>
          <a:prstGeom prst="rect">
            <a:avLst/>
          </a:prstGeom>
        </p:spPr>
        <p:txBody>
          <a:bodyPr lIns="0" tIns="0" rIns="0" bIns="0" rtlCol="0" anchor="t">
            <a:spAutoFit/>
          </a:bodyPr>
          <a:lstStyle/>
          <a:p>
            <a:pPr algn="l">
              <a:lnSpc>
                <a:spcPts val="3318"/>
              </a:lnSpc>
            </a:pPr>
            <a:r>
              <a:rPr lang="en-US" sz="2654">
                <a:solidFill>
                  <a:srgbClr val="6EB9FC"/>
                </a:solidFill>
                <a:latin typeface="Lora"/>
              </a:rPr>
              <a:t>Fairness and Order</a:t>
            </a:r>
          </a:p>
        </p:txBody>
      </p:sp>
      <p:sp>
        <p:nvSpPr>
          <p:cNvPr id="15" name="TextBox 15"/>
          <p:cNvSpPr txBox="1"/>
          <p:nvPr/>
        </p:nvSpPr>
        <p:spPr>
          <a:xfrm>
            <a:off x="10246876" y="3853919"/>
            <a:ext cx="4835455" cy="2152292"/>
          </a:xfrm>
          <a:prstGeom prst="rect">
            <a:avLst/>
          </a:prstGeom>
        </p:spPr>
        <p:txBody>
          <a:bodyPr lIns="0" tIns="0" rIns="0" bIns="0" rtlCol="0" anchor="t">
            <a:spAutoFit/>
          </a:bodyPr>
          <a:lstStyle/>
          <a:p>
            <a:pPr algn="l">
              <a:lnSpc>
                <a:spcPts val="3398"/>
              </a:lnSpc>
            </a:pPr>
            <a:r>
              <a:rPr lang="en-US" sz="2123">
                <a:solidFill>
                  <a:srgbClr val="D6E5EF"/>
                </a:solidFill>
                <a:latin typeface="Source Sans Pro"/>
              </a:rPr>
              <a:t>By following the FIFO principle, the queue ensures that ticket bookings are handled fairly and in the order they were made, creating a sense of order and avoiding disputes.</a:t>
            </a:r>
          </a:p>
        </p:txBody>
      </p:sp>
      <p:grpSp>
        <p:nvGrpSpPr>
          <p:cNvPr id="16" name="Group 16"/>
          <p:cNvGrpSpPr/>
          <p:nvPr/>
        </p:nvGrpSpPr>
        <p:grpSpPr>
          <a:xfrm>
            <a:off x="3114229" y="6601569"/>
            <a:ext cx="606921" cy="606921"/>
            <a:chOff x="0" y="0"/>
            <a:chExt cx="809228" cy="809228"/>
          </a:xfrm>
        </p:grpSpPr>
        <p:sp>
          <p:nvSpPr>
            <p:cNvPr id="17" name="Freeform 17"/>
            <p:cNvSpPr/>
            <p:nvPr/>
          </p:nvSpPr>
          <p:spPr>
            <a:xfrm>
              <a:off x="0" y="0"/>
              <a:ext cx="809244" cy="809244"/>
            </a:xfrm>
            <a:custGeom>
              <a:avLst/>
              <a:gdLst/>
              <a:ahLst/>
              <a:cxnLst/>
              <a:rect l="l" t="t" r="r" b="b"/>
              <a:pathLst>
                <a:path w="809244" h="809244">
                  <a:moveTo>
                    <a:pt x="0" y="107950"/>
                  </a:moveTo>
                  <a:cubicBezTo>
                    <a:pt x="0" y="48260"/>
                    <a:pt x="48260" y="0"/>
                    <a:pt x="107950" y="0"/>
                  </a:cubicBezTo>
                  <a:lnTo>
                    <a:pt x="701294" y="0"/>
                  </a:lnTo>
                  <a:cubicBezTo>
                    <a:pt x="760857" y="0"/>
                    <a:pt x="809244" y="48260"/>
                    <a:pt x="809244" y="107950"/>
                  </a:cubicBezTo>
                  <a:lnTo>
                    <a:pt x="809244" y="701294"/>
                  </a:lnTo>
                  <a:cubicBezTo>
                    <a:pt x="809244" y="760857"/>
                    <a:pt x="760984" y="809244"/>
                    <a:pt x="701294" y="809244"/>
                  </a:cubicBezTo>
                  <a:lnTo>
                    <a:pt x="107950" y="809244"/>
                  </a:lnTo>
                  <a:cubicBezTo>
                    <a:pt x="48387" y="809244"/>
                    <a:pt x="0" y="760984"/>
                    <a:pt x="0" y="701294"/>
                  </a:cubicBezTo>
                  <a:close/>
                </a:path>
              </a:pathLst>
            </a:custGeom>
            <a:solidFill>
              <a:srgbClr val="2F3343"/>
            </a:solidFill>
          </p:spPr>
          <p:txBody>
            <a:bodyPr/>
            <a:lstStyle/>
            <a:p>
              <a:endParaRPr lang="en-IN"/>
            </a:p>
          </p:txBody>
        </p:sp>
      </p:grpSp>
      <p:sp>
        <p:nvSpPr>
          <p:cNvPr id="18" name="TextBox 18"/>
          <p:cNvSpPr txBox="1"/>
          <p:nvPr/>
        </p:nvSpPr>
        <p:spPr>
          <a:xfrm>
            <a:off x="3306917" y="6679769"/>
            <a:ext cx="326321" cy="494157"/>
          </a:xfrm>
          <a:prstGeom prst="rect">
            <a:avLst/>
          </a:prstGeom>
        </p:spPr>
        <p:txBody>
          <a:bodyPr lIns="0" tIns="0" rIns="0" bIns="0" rtlCol="0" anchor="t">
            <a:spAutoFit/>
          </a:bodyPr>
          <a:lstStyle/>
          <a:p>
            <a:pPr algn="ctr">
              <a:lnSpc>
                <a:spcPts val="3982"/>
              </a:lnSpc>
            </a:pPr>
            <a:r>
              <a:rPr lang="en-US" sz="3186">
                <a:solidFill>
                  <a:srgbClr val="6EB9FC"/>
                </a:solidFill>
                <a:latin typeface="Lora"/>
              </a:rPr>
              <a:t>3</a:t>
            </a:r>
          </a:p>
        </p:txBody>
      </p:sp>
      <p:sp>
        <p:nvSpPr>
          <p:cNvPr id="19" name="TextBox 19"/>
          <p:cNvSpPr txBox="1"/>
          <p:nvPr/>
        </p:nvSpPr>
        <p:spPr>
          <a:xfrm>
            <a:off x="4082266" y="6582519"/>
            <a:ext cx="2750820" cy="349091"/>
          </a:xfrm>
          <a:prstGeom prst="rect">
            <a:avLst/>
          </a:prstGeom>
        </p:spPr>
        <p:txBody>
          <a:bodyPr lIns="0" tIns="0" rIns="0" bIns="0" rtlCol="0" anchor="t">
            <a:spAutoFit/>
          </a:bodyPr>
          <a:lstStyle/>
          <a:p>
            <a:pPr algn="l">
              <a:lnSpc>
                <a:spcPts val="3318"/>
              </a:lnSpc>
            </a:pPr>
            <a:r>
              <a:rPr lang="en-US" sz="2654">
                <a:solidFill>
                  <a:srgbClr val="6EB9FC"/>
                </a:solidFill>
                <a:latin typeface="Lora"/>
              </a:rPr>
              <a:t>Easy to Implement</a:t>
            </a:r>
          </a:p>
        </p:txBody>
      </p:sp>
      <p:sp>
        <p:nvSpPr>
          <p:cNvPr id="20" name="TextBox 20"/>
          <p:cNvSpPr txBox="1"/>
          <p:nvPr/>
        </p:nvSpPr>
        <p:spPr>
          <a:xfrm>
            <a:off x="4082266" y="7345442"/>
            <a:ext cx="4835455" cy="2152292"/>
          </a:xfrm>
          <a:prstGeom prst="rect">
            <a:avLst/>
          </a:prstGeom>
        </p:spPr>
        <p:txBody>
          <a:bodyPr lIns="0" tIns="0" rIns="0" bIns="0" rtlCol="0" anchor="t">
            <a:spAutoFit/>
          </a:bodyPr>
          <a:lstStyle/>
          <a:p>
            <a:pPr algn="l">
              <a:lnSpc>
                <a:spcPts val="3398"/>
              </a:lnSpc>
            </a:pPr>
            <a:r>
              <a:rPr lang="en-US" sz="2123">
                <a:solidFill>
                  <a:srgbClr val="D6E5EF"/>
                </a:solidFill>
                <a:latin typeface="Source Sans Pro"/>
              </a:rPr>
              <a:t>The queue data structure provides a straightforward and intuitive solution, allowing for easy implementation and maintenance of the train ticket booking system.</a:t>
            </a:r>
          </a:p>
        </p:txBody>
      </p:sp>
      <p:grpSp>
        <p:nvGrpSpPr>
          <p:cNvPr id="21" name="Group 21"/>
          <p:cNvGrpSpPr/>
          <p:nvPr/>
        </p:nvGrpSpPr>
        <p:grpSpPr>
          <a:xfrm>
            <a:off x="9278839" y="6601569"/>
            <a:ext cx="606921" cy="606921"/>
            <a:chOff x="0" y="0"/>
            <a:chExt cx="809228" cy="809228"/>
          </a:xfrm>
        </p:grpSpPr>
        <p:sp>
          <p:nvSpPr>
            <p:cNvPr id="22" name="Freeform 22"/>
            <p:cNvSpPr/>
            <p:nvPr/>
          </p:nvSpPr>
          <p:spPr>
            <a:xfrm>
              <a:off x="0" y="0"/>
              <a:ext cx="809244" cy="809244"/>
            </a:xfrm>
            <a:custGeom>
              <a:avLst/>
              <a:gdLst/>
              <a:ahLst/>
              <a:cxnLst/>
              <a:rect l="l" t="t" r="r" b="b"/>
              <a:pathLst>
                <a:path w="809244" h="809244">
                  <a:moveTo>
                    <a:pt x="0" y="107950"/>
                  </a:moveTo>
                  <a:cubicBezTo>
                    <a:pt x="0" y="48260"/>
                    <a:pt x="48260" y="0"/>
                    <a:pt x="107950" y="0"/>
                  </a:cubicBezTo>
                  <a:lnTo>
                    <a:pt x="701294" y="0"/>
                  </a:lnTo>
                  <a:cubicBezTo>
                    <a:pt x="760857" y="0"/>
                    <a:pt x="809244" y="48260"/>
                    <a:pt x="809244" y="107950"/>
                  </a:cubicBezTo>
                  <a:lnTo>
                    <a:pt x="809244" y="701294"/>
                  </a:lnTo>
                  <a:cubicBezTo>
                    <a:pt x="809244" y="760857"/>
                    <a:pt x="760984" y="809244"/>
                    <a:pt x="701294" y="809244"/>
                  </a:cubicBezTo>
                  <a:lnTo>
                    <a:pt x="107950" y="809244"/>
                  </a:lnTo>
                  <a:cubicBezTo>
                    <a:pt x="48387" y="809244"/>
                    <a:pt x="0" y="760984"/>
                    <a:pt x="0" y="701294"/>
                  </a:cubicBezTo>
                  <a:close/>
                </a:path>
              </a:pathLst>
            </a:custGeom>
            <a:solidFill>
              <a:srgbClr val="2F3343"/>
            </a:solidFill>
          </p:spPr>
          <p:txBody>
            <a:bodyPr/>
            <a:lstStyle/>
            <a:p>
              <a:endParaRPr lang="en-IN"/>
            </a:p>
          </p:txBody>
        </p:sp>
      </p:grpSp>
      <p:sp>
        <p:nvSpPr>
          <p:cNvPr id="23" name="TextBox 23"/>
          <p:cNvSpPr txBox="1"/>
          <p:nvPr/>
        </p:nvSpPr>
        <p:spPr>
          <a:xfrm>
            <a:off x="9403422" y="6679769"/>
            <a:ext cx="393949" cy="494157"/>
          </a:xfrm>
          <a:prstGeom prst="rect">
            <a:avLst/>
          </a:prstGeom>
        </p:spPr>
        <p:txBody>
          <a:bodyPr lIns="0" tIns="0" rIns="0" bIns="0" rtlCol="0" anchor="t">
            <a:spAutoFit/>
          </a:bodyPr>
          <a:lstStyle/>
          <a:p>
            <a:pPr algn="ctr">
              <a:lnSpc>
                <a:spcPts val="3982"/>
              </a:lnSpc>
            </a:pPr>
            <a:r>
              <a:rPr lang="en-US" sz="3186">
                <a:solidFill>
                  <a:srgbClr val="6EB9FC"/>
                </a:solidFill>
                <a:latin typeface="Lora"/>
              </a:rPr>
              <a:t>4</a:t>
            </a:r>
          </a:p>
        </p:txBody>
      </p:sp>
      <p:sp>
        <p:nvSpPr>
          <p:cNvPr id="24" name="TextBox 24"/>
          <p:cNvSpPr txBox="1"/>
          <p:nvPr/>
        </p:nvSpPr>
        <p:spPr>
          <a:xfrm>
            <a:off x="10246876" y="6720959"/>
            <a:ext cx="2514630" cy="349091"/>
          </a:xfrm>
          <a:prstGeom prst="rect">
            <a:avLst/>
          </a:prstGeom>
        </p:spPr>
        <p:txBody>
          <a:bodyPr lIns="0" tIns="0" rIns="0" bIns="0" rtlCol="0" anchor="t">
            <a:spAutoFit/>
          </a:bodyPr>
          <a:lstStyle/>
          <a:p>
            <a:pPr algn="l">
              <a:lnSpc>
                <a:spcPts val="3318"/>
              </a:lnSpc>
            </a:pPr>
            <a:r>
              <a:rPr lang="en-US" sz="2654">
                <a:solidFill>
                  <a:srgbClr val="6EB9FC"/>
                </a:solidFill>
                <a:latin typeface="Lora"/>
              </a:rPr>
              <a:t>Scalability</a:t>
            </a:r>
          </a:p>
        </p:txBody>
      </p:sp>
      <p:sp>
        <p:nvSpPr>
          <p:cNvPr id="25" name="TextBox 25"/>
          <p:cNvSpPr txBox="1"/>
          <p:nvPr/>
        </p:nvSpPr>
        <p:spPr>
          <a:xfrm>
            <a:off x="10246876" y="7345442"/>
            <a:ext cx="4835455" cy="2152292"/>
          </a:xfrm>
          <a:prstGeom prst="rect">
            <a:avLst/>
          </a:prstGeom>
        </p:spPr>
        <p:txBody>
          <a:bodyPr lIns="0" tIns="0" rIns="0" bIns="0" rtlCol="0" anchor="t">
            <a:spAutoFit/>
          </a:bodyPr>
          <a:lstStyle/>
          <a:p>
            <a:pPr algn="l">
              <a:lnSpc>
                <a:spcPts val="3398"/>
              </a:lnSpc>
            </a:pPr>
            <a:r>
              <a:rPr lang="en-US" sz="2123">
                <a:solidFill>
                  <a:srgbClr val="D6E5EF"/>
                </a:solidFill>
                <a:latin typeface="Source Sans Pro"/>
              </a:rPr>
              <a:t>The versatility of the queue data structure enables the system to handle a large number of booking requests, allowing the train service to scale and accommodate growing demands.</a:t>
            </a:r>
          </a:p>
        </p:txBody>
      </p:sp>
      <p:sp>
        <p:nvSpPr>
          <p:cNvPr id="26" name="TextBox 26"/>
          <p:cNvSpPr txBox="1"/>
          <p:nvPr/>
        </p:nvSpPr>
        <p:spPr>
          <a:xfrm>
            <a:off x="2921541" y="2927425"/>
            <a:ext cx="385376" cy="494157"/>
          </a:xfrm>
          <a:prstGeom prst="rect">
            <a:avLst/>
          </a:prstGeom>
        </p:spPr>
        <p:txBody>
          <a:bodyPr lIns="0" tIns="0" rIns="0" bIns="0" rtlCol="0" anchor="t">
            <a:spAutoFit/>
          </a:bodyPr>
          <a:lstStyle/>
          <a:p>
            <a:pPr algn="ctr">
              <a:lnSpc>
                <a:spcPts val="3982"/>
              </a:lnSpc>
            </a:pPr>
            <a:r>
              <a:rPr lang="en-US" sz="3186">
                <a:solidFill>
                  <a:srgbClr val="6EB9FC"/>
                </a:solidFill>
                <a:latin typeface="Lora"/>
              </a:rPr>
              <a:t>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txBody>
            <a:bodyPr/>
            <a:lstStyle/>
            <a:p>
              <a:endParaRPr lang="en-IN"/>
            </a:p>
          </p:txBody>
        </p:sp>
      </p:grpSp>
      <p:sp>
        <p:nvSpPr>
          <p:cNvPr id="6" name="TextBox 6"/>
          <p:cNvSpPr txBox="1"/>
          <p:nvPr/>
        </p:nvSpPr>
        <p:spPr>
          <a:xfrm>
            <a:off x="3393430" y="2303451"/>
            <a:ext cx="9046845" cy="750481"/>
          </a:xfrm>
          <a:prstGeom prst="rect">
            <a:avLst/>
          </a:prstGeom>
        </p:spPr>
        <p:txBody>
          <a:bodyPr lIns="0" tIns="0" rIns="0" bIns="0" rtlCol="0" anchor="t">
            <a:spAutoFit/>
          </a:bodyPr>
          <a:lstStyle/>
          <a:p>
            <a:pPr algn="l">
              <a:lnSpc>
                <a:spcPts val="6329"/>
              </a:lnSpc>
            </a:pPr>
            <a:r>
              <a:rPr lang="en-US" sz="5063">
                <a:solidFill>
                  <a:srgbClr val="6EB9FC"/>
                </a:solidFill>
                <a:latin typeface="Lora"/>
              </a:rPr>
              <a:t>Challenges and Considerations</a:t>
            </a:r>
          </a:p>
        </p:txBody>
      </p:sp>
      <p:grpSp>
        <p:nvGrpSpPr>
          <p:cNvPr id="7" name="Group 7"/>
          <p:cNvGrpSpPr/>
          <p:nvPr/>
        </p:nvGrpSpPr>
        <p:grpSpPr>
          <a:xfrm>
            <a:off x="1612313" y="4243343"/>
            <a:ext cx="4367080" cy="5326500"/>
            <a:chOff x="0" y="0"/>
            <a:chExt cx="4882952" cy="5955705"/>
          </a:xfrm>
        </p:grpSpPr>
        <p:sp>
          <p:nvSpPr>
            <p:cNvPr id="8" name="Freeform 8"/>
            <p:cNvSpPr/>
            <p:nvPr/>
          </p:nvSpPr>
          <p:spPr>
            <a:xfrm>
              <a:off x="0" y="0"/>
              <a:ext cx="4882896" cy="5955665"/>
            </a:xfrm>
            <a:custGeom>
              <a:avLst/>
              <a:gdLst/>
              <a:ahLst/>
              <a:cxnLst/>
              <a:rect l="l" t="t" r="r" b="b"/>
              <a:pathLst>
                <a:path w="4882896" h="5955665">
                  <a:moveTo>
                    <a:pt x="0" y="102870"/>
                  </a:moveTo>
                  <a:cubicBezTo>
                    <a:pt x="0" y="46101"/>
                    <a:pt x="46101" y="0"/>
                    <a:pt x="102870" y="0"/>
                  </a:cubicBezTo>
                  <a:lnTo>
                    <a:pt x="4780026" y="0"/>
                  </a:lnTo>
                  <a:cubicBezTo>
                    <a:pt x="4836795" y="0"/>
                    <a:pt x="4882896" y="46101"/>
                    <a:pt x="4882896" y="102870"/>
                  </a:cubicBezTo>
                  <a:lnTo>
                    <a:pt x="4882896" y="5852795"/>
                  </a:lnTo>
                  <a:cubicBezTo>
                    <a:pt x="4882896" y="5909564"/>
                    <a:pt x="4836795" y="5955665"/>
                    <a:pt x="4780026" y="5955665"/>
                  </a:cubicBezTo>
                  <a:lnTo>
                    <a:pt x="102870" y="5955665"/>
                  </a:lnTo>
                  <a:cubicBezTo>
                    <a:pt x="46101" y="5955665"/>
                    <a:pt x="0" y="5909564"/>
                    <a:pt x="0" y="5852795"/>
                  </a:cubicBezTo>
                  <a:close/>
                </a:path>
              </a:pathLst>
            </a:custGeom>
            <a:solidFill>
              <a:srgbClr val="2F3343"/>
            </a:solidFill>
          </p:spPr>
          <p:txBody>
            <a:bodyPr/>
            <a:lstStyle/>
            <a:p>
              <a:endParaRPr lang="en-IN"/>
            </a:p>
          </p:txBody>
        </p:sp>
      </p:grpSp>
      <p:sp>
        <p:nvSpPr>
          <p:cNvPr id="9" name="TextBox 9"/>
          <p:cNvSpPr txBox="1"/>
          <p:nvPr/>
        </p:nvSpPr>
        <p:spPr>
          <a:xfrm>
            <a:off x="2035337" y="4562585"/>
            <a:ext cx="2716185" cy="503450"/>
          </a:xfrm>
          <a:prstGeom prst="rect">
            <a:avLst/>
          </a:prstGeom>
        </p:spPr>
        <p:txBody>
          <a:bodyPr lIns="0" tIns="0" rIns="0" bIns="0" rtlCol="0" anchor="t">
            <a:spAutoFit/>
          </a:bodyPr>
          <a:lstStyle/>
          <a:p>
            <a:pPr algn="l">
              <a:lnSpc>
                <a:spcPts val="4039"/>
              </a:lnSpc>
            </a:pPr>
            <a:r>
              <a:rPr lang="en-US" sz="3232">
                <a:solidFill>
                  <a:srgbClr val="6EB9FC"/>
                </a:solidFill>
                <a:latin typeface="Lora"/>
              </a:rPr>
              <a:t>Concurrency</a:t>
            </a:r>
          </a:p>
        </p:txBody>
      </p:sp>
      <p:sp>
        <p:nvSpPr>
          <p:cNvPr id="10" name="TextBox 10"/>
          <p:cNvSpPr txBox="1"/>
          <p:nvPr/>
        </p:nvSpPr>
        <p:spPr>
          <a:xfrm>
            <a:off x="1861705" y="5287223"/>
            <a:ext cx="3868296" cy="3858311"/>
          </a:xfrm>
          <a:prstGeom prst="rect">
            <a:avLst/>
          </a:prstGeom>
        </p:spPr>
        <p:txBody>
          <a:bodyPr lIns="0" tIns="0" rIns="0" bIns="0" rtlCol="0" anchor="t">
            <a:spAutoFit/>
          </a:bodyPr>
          <a:lstStyle/>
          <a:p>
            <a:pPr algn="l">
              <a:lnSpc>
                <a:spcPts val="3881"/>
              </a:lnSpc>
            </a:pPr>
            <a:r>
              <a:rPr lang="en-US" sz="2426">
                <a:solidFill>
                  <a:srgbClr val="D6E5EF"/>
                </a:solidFill>
                <a:latin typeface="Source Sans Pro"/>
              </a:rPr>
              <a:t>Managing concurrent ticket booking requests can be challenging. Appropriate synchronization techniques and algorithms need to be implemented to ensure data integrity and prevent race conditions.</a:t>
            </a:r>
          </a:p>
        </p:txBody>
      </p:sp>
      <p:grpSp>
        <p:nvGrpSpPr>
          <p:cNvPr id="11" name="Group 11"/>
          <p:cNvGrpSpPr/>
          <p:nvPr/>
        </p:nvGrpSpPr>
        <p:grpSpPr>
          <a:xfrm>
            <a:off x="6649997" y="4243343"/>
            <a:ext cx="4299077" cy="5243557"/>
            <a:chOff x="0" y="0"/>
            <a:chExt cx="4882952" cy="5955705"/>
          </a:xfrm>
        </p:grpSpPr>
        <p:sp>
          <p:nvSpPr>
            <p:cNvPr id="12" name="Freeform 12"/>
            <p:cNvSpPr/>
            <p:nvPr/>
          </p:nvSpPr>
          <p:spPr>
            <a:xfrm>
              <a:off x="0" y="0"/>
              <a:ext cx="4882896" cy="5955665"/>
            </a:xfrm>
            <a:custGeom>
              <a:avLst/>
              <a:gdLst/>
              <a:ahLst/>
              <a:cxnLst/>
              <a:rect l="l" t="t" r="r" b="b"/>
              <a:pathLst>
                <a:path w="4882896" h="5955665">
                  <a:moveTo>
                    <a:pt x="0" y="102870"/>
                  </a:moveTo>
                  <a:cubicBezTo>
                    <a:pt x="0" y="46101"/>
                    <a:pt x="46101" y="0"/>
                    <a:pt x="102870" y="0"/>
                  </a:cubicBezTo>
                  <a:lnTo>
                    <a:pt x="4780026" y="0"/>
                  </a:lnTo>
                  <a:cubicBezTo>
                    <a:pt x="4836795" y="0"/>
                    <a:pt x="4882896" y="46101"/>
                    <a:pt x="4882896" y="102870"/>
                  </a:cubicBezTo>
                  <a:lnTo>
                    <a:pt x="4882896" y="5852795"/>
                  </a:lnTo>
                  <a:cubicBezTo>
                    <a:pt x="4882896" y="5909564"/>
                    <a:pt x="4836795" y="5955665"/>
                    <a:pt x="4780026" y="5955665"/>
                  </a:cubicBezTo>
                  <a:lnTo>
                    <a:pt x="102870" y="5955665"/>
                  </a:lnTo>
                  <a:cubicBezTo>
                    <a:pt x="46101" y="5955665"/>
                    <a:pt x="0" y="5909564"/>
                    <a:pt x="0" y="5852795"/>
                  </a:cubicBezTo>
                  <a:close/>
                </a:path>
              </a:pathLst>
            </a:custGeom>
            <a:solidFill>
              <a:srgbClr val="2F3343"/>
            </a:solidFill>
          </p:spPr>
          <p:txBody>
            <a:bodyPr/>
            <a:lstStyle/>
            <a:p>
              <a:endParaRPr lang="en-IN"/>
            </a:p>
          </p:txBody>
        </p:sp>
      </p:grpSp>
      <p:sp>
        <p:nvSpPr>
          <p:cNvPr id="13" name="TextBox 13"/>
          <p:cNvSpPr txBox="1"/>
          <p:nvPr/>
        </p:nvSpPr>
        <p:spPr>
          <a:xfrm>
            <a:off x="7123308" y="4552372"/>
            <a:ext cx="2964984" cy="1008275"/>
          </a:xfrm>
          <a:prstGeom prst="rect">
            <a:avLst/>
          </a:prstGeom>
        </p:spPr>
        <p:txBody>
          <a:bodyPr lIns="0" tIns="0" rIns="0" bIns="0" rtlCol="0" anchor="t">
            <a:spAutoFit/>
          </a:bodyPr>
          <a:lstStyle/>
          <a:p>
            <a:pPr algn="l">
              <a:lnSpc>
                <a:spcPts val="4039"/>
              </a:lnSpc>
            </a:pPr>
            <a:r>
              <a:rPr lang="en-US" sz="3232">
                <a:solidFill>
                  <a:srgbClr val="6EB9FC"/>
                </a:solidFill>
                <a:latin typeface="Lora"/>
              </a:rPr>
              <a:t>Performance Optimization</a:t>
            </a:r>
          </a:p>
        </p:txBody>
      </p:sp>
      <p:sp>
        <p:nvSpPr>
          <p:cNvPr id="14" name="TextBox 14"/>
          <p:cNvSpPr txBox="1"/>
          <p:nvPr/>
        </p:nvSpPr>
        <p:spPr>
          <a:xfrm>
            <a:off x="7123308" y="5630882"/>
            <a:ext cx="3536484" cy="3372536"/>
          </a:xfrm>
          <a:prstGeom prst="rect">
            <a:avLst/>
          </a:prstGeom>
        </p:spPr>
        <p:txBody>
          <a:bodyPr lIns="0" tIns="0" rIns="0" bIns="0" rtlCol="0" anchor="t">
            <a:spAutoFit/>
          </a:bodyPr>
          <a:lstStyle/>
          <a:p>
            <a:pPr algn="l">
              <a:lnSpc>
                <a:spcPts val="3881"/>
              </a:lnSpc>
            </a:pPr>
            <a:r>
              <a:rPr lang="en-US" sz="2426">
                <a:solidFill>
                  <a:srgbClr val="D6E5EF"/>
                </a:solidFill>
                <a:latin typeface="Source Sans Pro"/>
              </a:rPr>
              <a:t>To ensure a responsive and efficient booking system, various optimization techniques such as caching, load balancing, and database indexing should be implemented.</a:t>
            </a:r>
          </a:p>
        </p:txBody>
      </p:sp>
      <p:grpSp>
        <p:nvGrpSpPr>
          <p:cNvPr id="15" name="Group 15"/>
          <p:cNvGrpSpPr/>
          <p:nvPr/>
        </p:nvGrpSpPr>
        <p:grpSpPr>
          <a:xfrm>
            <a:off x="11580822" y="4243343"/>
            <a:ext cx="4299077" cy="5243557"/>
            <a:chOff x="0" y="0"/>
            <a:chExt cx="4882952" cy="5955705"/>
          </a:xfrm>
        </p:grpSpPr>
        <p:sp>
          <p:nvSpPr>
            <p:cNvPr id="16" name="Freeform 16"/>
            <p:cNvSpPr/>
            <p:nvPr/>
          </p:nvSpPr>
          <p:spPr>
            <a:xfrm>
              <a:off x="0" y="0"/>
              <a:ext cx="4882896" cy="5955665"/>
            </a:xfrm>
            <a:custGeom>
              <a:avLst/>
              <a:gdLst/>
              <a:ahLst/>
              <a:cxnLst/>
              <a:rect l="l" t="t" r="r" b="b"/>
              <a:pathLst>
                <a:path w="4882896" h="5955665">
                  <a:moveTo>
                    <a:pt x="0" y="102870"/>
                  </a:moveTo>
                  <a:cubicBezTo>
                    <a:pt x="0" y="46101"/>
                    <a:pt x="46101" y="0"/>
                    <a:pt x="102870" y="0"/>
                  </a:cubicBezTo>
                  <a:lnTo>
                    <a:pt x="4780026" y="0"/>
                  </a:lnTo>
                  <a:cubicBezTo>
                    <a:pt x="4836795" y="0"/>
                    <a:pt x="4882896" y="46101"/>
                    <a:pt x="4882896" y="102870"/>
                  </a:cubicBezTo>
                  <a:lnTo>
                    <a:pt x="4882896" y="5852795"/>
                  </a:lnTo>
                  <a:cubicBezTo>
                    <a:pt x="4882896" y="5909564"/>
                    <a:pt x="4836795" y="5955665"/>
                    <a:pt x="4780026" y="5955665"/>
                  </a:cubicBezTo>
                  <a:lnTo>
                    <a:pt x="102870" y="5955665"/>
                  </a:lnTo>
                  <a:cubicBezTo>
                    <a:pt x="46101" y="5955665"/>
                    <a:pt x="0" y="5909564"/>
                    <a:pt x="0" y="5852795"/>
                  </a:cubicBezTo>
                  <a:close/>
                </a:path>
              </a:pathLst>
            </a:custGeom>
            <a:solidFill>
              <a:srgbClr val="2F3343"/>
            </a:solidFill>
          </p:spPr>
          <p:txBody>
            <a:bodyPr/>
            <a:lstStyle/>
            <a:p>
              <a:endParaRPr lang="en-IN"/>
            </a:p>
          </p:txBody>
        </p:sp>
      </p:grpSp>
      <p:sp>
        <p:nvSpPr>
          <p:cNvPr id="17" name="TextBox 17"/>
          <p:cNvSpPr txBox="1"/>
          <p:nvPr/>
        </p:nvSpPr>
        <p:spPr>
          <a:xfrm>
            <a:off x="11868508" y="4552372"/>
            <a:ext cx="2389614" cy="1008275"/>
          </a:xfrm>
          <a:prstGeom prst="rect">
            <a:avLst/>
          </a:prstGeom>
        </p:spPr>
        <p:txBody>
          <a:bodyPr lIns="0" tIns="0" rIns="0" bIns="0" rtlCol="0" anchor="t">
            <a:spAutoFit/>
          </a:bodyPr>
          <a:lstStyle/>
          <a:p>
            <a:pPr algn="l">
              <a:lnSpc>
                <a:spcPts val="4039"/>
              </a:lnSpc>
            </a:pPr>
            <a:r>
              <a:rPr lang="en-US" sz="3232">
                <a:solidFill>
                  <a:srgbClr val="6EB9FC"/>
                </a:solidFill>
                <a:latin typeface="Lora"/>
              </a:rPr>
              <a:t>Error Handling</a:t>
            </a:r>
          </a:p>
        </p:txBody>
      </p:sp>
      <p:sp>
        <p:nvSpPr>
          <p:cNvPr id="18" name="TextBox 18"/>
          <p:cNvSpPr txBox="1"/>
          <p:nvPr/>
        </p:nvSpPr>
        <p:spPr>
          <a:xfrm>
            <a:off x="11868508" y="5865448"/>
            <a:ext cx="3721869" cy="3005511"/>
          </a:xfrm>
          <a:prstGeom prst="rect">
            <a:avLst/>
          </a:prstGeom>
        </p:spPr>
        <p:txBody>
          <a:bodyPr lIns="0" tIns="0" rIns="0" bIns="0" rtlCol="0" anchor="t">
            <a:spAutoFit/>
          </a:bodyPr>
          <a:lstStyle/>
          <a:p>
            <a:pPr algn="l">
              <a:lnSpc>
                <a:spcPts val="4041"/>
              </a:lnSpc>
            </a:pPr>
            <a:r>
              <a:rPr lang="en-US" sz="2526">
                <a:solidFill>
                  <a:srgbClr val="D6E5EF"/>
                </a:solidFill>
                <a:latin typeface="Source Sans Pro"/>
              </a:rPr>
              <a:t>Handling ticket reservation failures, network issues, and system errors gracefully is crucial for a reliable and user-friendly ticket booking system.</a:t>
            </a:r>
          </a:p>
        </p:txBody>
      </p:sp>
      <p:sp>
        <p:nvSpPr>
          <p:cNvPr id="19" name="Freeform 19"/>
          <p:cNvSpPr/>
          <p:nvPr/>
        </p:nvSpPr>
        <p:spPr>
          <a:xfrm>
            <a:off x="0" y="0"/>
            <a:ext cx="18288000" cy="1933336"/>
          </a:xfrm>
          <a:custGeom>
            <a:avLst/>
            <a:gdLst/>
            <a:ahLst/>
            <a:cxnLst/>
            <a:rect l="l" t="t" r="r" b="b"/>
            <a:pathLst>
              <a:path w="18288000" h="1933336">
                <a:moveTo>
                  <a:pt x="0" y="0"/>
                </a:moveTo>
                <a:lnTo>
                  <a:pt x="18288000" y="0"/>
                </a:lnTo>
                <a:lnTo>
                  <a:pt x="18288000" y="1933336"/>
                </a:lnTo>
                <a:lnTo>
                  <a:pt x="0" y="1933336"/>
                </a:lnTo>
                <a:lnTo>
                  <a:pt x="0" y="0"/>
                </a:lnTo>
                <a:close/>
              </a:path>
            </a:pathLst>
          </a:custGeom>
          <a:blipFill>
            <a:blip r:embed="rId3"/>
            <a:stretch>
              <a:fillRect t="-96" b="-66426"/>
            </a:stretch>
          </a:blipFill>
        </p:spPr>
        <p:txBody>
          <a:bodyPr/>
          <a:lstStyle/>
          <a:p>
            <a:endParaRPr lang="en-IN"/>
          </a:p>
        </p:txBody>
      </p:sp>
      <p:sp>
        <p:nvSpPr>
          <p:cNvPr id="20" name="Freeform 20"/>
          <p:cNvSpPr/>
          <p:nvPr/>
        </p:nvSpPr>
        <p:spPr>
          <a:xfrm>
            <a:off x="15302691" y="9486900"/>
            <a:ext cx="2871009" cy="685800"/>
          </a:xfrm>
          <a:custGeom>
            <a:avLst/>
            <a:gdLst/>
            <a:ahLst/>
            <a:cxnLst/>
            <a:rect l="l" t="t" r="r" b="b"/>
            <a:pathLst>
              <a:path w="2871009" h="685800">
                <a:moveTo>
                  <a:pt x="0" y="0"/>
                </a:moveTo>
                <a:lnTo>
                  <a:pt x="2871009" y="0"/>
                </a:lnTo>
                <a:lnTo>
                  <a:pt x="2871009" y="685800"/>
                </a:lnTo>
                <a:lnTo>
                  <a:pt x="0" y="685800"/>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txBody>
            <a:bodyPr/>
            <a:lstStyle/>
            <a:p>
              <a:endParaRPr lang="en-IN"/>
            </a:p>
          </p:txBody>
        </p:sp>
      </p:grpSp>
      <p:sp>
        <p:nvSpPr>
          <p:cNvPr id="6" name="TextBox 6"/>
          <p:cNvSpPr txBox="1"/>
          <p:nvPr/>
        </p:nvSpPr>
        <p:spPr>
          <a:xfrm>
            <a:off x="1028700" y="1614775"/>
            <a:ext cx="5371981" cy="1052303"/>
          </a:xfrm>
          <a:prstGeom prst="rect">
            <a:avLst/>
          </a:prstGeom>
        </p:spPr>
        <p:txBody>
          <a:bodyPr lIns="0" tIns="0" rIns="0" bIns="0" rtlCol="0" anchor="t">
            <a:spAutoFit/>
          </a:bodyPr>
          <a:lstStyle/>
          <a:p>
            <a:pPr algn="l">
              <a:lnSpc>
                <a:spcPts val="8460"/>
              </a:lnSpc>
            </a:pPr>
            <a:r>
              <a:rPr lang="en-US" sz="6767">
                <a:solidFill>
                  <a:srgbClr val="6EB9FC"/>
                </a:solidFill>
                <a:latin typeface="Lora"/>
              </a:rPr>
              <a:t>Conclusion</a:t>
            </a:r>
          </a:p>
        </p:txBody>
      </p:sp>
      <p:sp>
        <p:nvSpPr>
          <p:cNvPr id="7" name="TextBox 7"/>
          <p:cNvSpPr txBox="1"/>
          <p:nvPr/>
        </p:nvSpPr>
        <p:spPr>
          <a:xfrm>
            <a:off x="1028700" y="3035622"/>
            <a:ext cx="12233999" cy="5026331"/>
          </a:xfrm>
          <a:prstGeom prst="rect">
            <a:avLst/>
          </a:prstGeom>
        </p:spPr>
        <p:txBody>
          <a:bodyPr lIns="0" tIns="0" rIns="0" bIns="0" rtlCol="0" anchor="t">
            <a:spAutoFit/>
          </a:bodyPr>
          <a:lstStyle/>
          <a:p>
            <a:pPr algn="l">
              <a:lnSpc>
                <a:spcPts val="6697"/>
              </a:lnSpc>
            </a:pPr>
            <a:r>
              <a:rPr lang="en-US" sz="4187">
                <a:solidFill>
                  <a:srgbClr val="D6E5EF"/>
                </a:solidFill>
                <a:latin typeface="Source Sans Pro"/>
              </a:rPr>
              <a:t>The application of the queue data structure revolutionizes the efficiency and reliability of train ticket booking systems. This robust approach ensures fair and orderly handling of bookings, leading to enhanced customer satisfaction and optimized resource allocation.</a:t>
            </a:r>
          </a:p>
        </p:txBody>
      </p:sp>
      <p:sp>
        <p:nvSpPr>
          <p:cNvPr id="8" name="Freeform 8"/>
          <p:cNvSpPr/>
          <p:nvPr/>
        </p:nvSpPr>
        <p:spPr>
          <a:xfrm>
            <a:off x="0" y="0"/>
            <a:ext cx="18288000" cy="755522"/>
          </a:xfrm>
          <a:custGeom>
            <a:avLst/>
            <a:gdLst/>
            <a:ahLst/>
            <a:cxnLst/>
            <a:rect l="l" t="t" r="r" b="b"/>
            <a:pathLst>
              <a:path w="18288000" h="755522">
                <a:moveTo>
                  <a:pt x="0" y="0"/>
                </a:moveTo>
                <a:lnTo>
                  <a:pt x="18288000" y="0"/>
                </a:lnTo>
                <a:lnTo>
                  <a:pt x="18288000" y="755522"/>
                </a:lnTo>
                <a:lnTo>
                  <a:pt x="0" y="755522"/>
                </a:lnTo>
                <a:lnTo>
                  <a:pt x="0" y="0"/>
                </a:lnTo>
                <a:close/>
              </a:path>
            </a:pathLst>
          </a:custGeom>
          <a:blipFill>
            <a:blip r:embed="rId3"/>
            <a:stretch>
              <a:fillRect t="-315" b="-359846"/>
            </a:stretch>
          </a:blipFill>
        </p:spPr>
        <p:txBody>
          <a:bodyPr/>
          <a:lstStyle/>
          <a:p>
            <a:endParaRPr lang="en-IN"/>
          </a:p>
        </p:txBody>
      </p:sp>
      <p:sp>
        <p:nvSpPr>
          <p:cNvPr id="9" name="Freeform 9"/>
          <p:cNvSpPr/>
          <p:nvPr/>
        </p:nvSpPr>
        <p:spPr>
          <a:xfrm>
            <a:off x="15302691" y="9486900"/>
            <a:ext cx="2871009" cy="685800"/>
          </a:xfrm>
          <a:custGeom>
            <a:avLst/>
            <a:gdLst/>
            <a:ahLst/>
            <a:cxnLst/>
            <a:rect l="l" t="t" r="r" b="b"/>
            <a:pathLst>
              <a:path w="2871009" h="685800">
                <a:moveTo>
                  <a:pt x="0" y="0"/>
                </a:moveTo>
                <a:lnTo>
                  <a:pt x="2871009" y="0"/>
                </a:lnTo>
                <a:lnTo>
                  <a:pt x="2871009" y="685800"/>
                </a:lnTo>
                <a:lnTo>
                  <a:pt x="0" y="685800"/>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txBody>
            <a:bodyPr/>
            <a:lstStyle/>
            <a:p>
              <a:endParaRPr lang="en-IN"/>
            </a:p>
          </p:txBody>
        </p:sp>
      </p:grpSp>
      <p:sp>
        <p:nvSpPr>
          <p:cNvPr id="6" name="Freeform 6"/>
          <p:cNvSpPr/>
          <p:nvPr/>
        </p:nvSpPr>
        <p:spPr>
          <a:xfrm>
            <a:off x="10613571" y="0"/>
            <a:ext cx="7674429" cy="10287000"/>
          </a:xfrm>
          <a:custGeom>
            <a:avLst/>
            <a:gdLst/>
            <a:ahLst/>
            <a:cxnLst/>
            <a:rect l="l" t="t" r="r" b="b"/>
            <a:pathLst>
              <a:path w="7674429" h="10287000">
                <a:moveTo>
                  <a:pt x="0" y="0"/>
                </a:moveTo>
                <a:lnTo>
                  <a:pt x="7674429" y="0"/>
                </a:lnTo>
                <a:lnTo>
                  <a:pt x="7674429" y="10287000"/>
                </a:lnTo>
                <a:lnTo>
                  <a:pt x="0" y="10287000"/>
                </a:lnTo>
                <a:lnTo>
                  <a:pt x="0" y="0"/>
                </a:lnTo>
                <a:close/>
              </a:path>
            </a:pathLst>
          </a:custGeom>
          <a:blipFill>
            <a:blip r:embed="rId3"/>
            <a:stretch>
              <a:fillRect t="-5952" b="-5952"/>
            </a:stretch>
          </a:blipFill>
        </p:spPr>
        <p:txBody>
          <a:bodyPr/>
          <a:lstStyle/>
          <a:p>
            <a:endParaRPr lang="en-IN"/>
          </a:p>
        </p:txBody>
      </p:sp>
      <p:sp>
        <p:nvSpPr>
          <p:cNvPr id="7" name="Freeform 7"/>
          <p:cNvSpPr/>
          <p:nvPr/>
        </p:nvSpPr>
        <p:spPr>
          <a:xfrm>
            <a:off x="15302691" y="9486900"/>
            <a:ext cx="2871009" cy="685800"/>
          </a:xfrm>
          <a:custGeom>
            <a:avLst/>
            <a:gdLst/>
            <a:ahLst/>
            <a:cxnLst/>
            <a:rect l="l" t="t" r="r" b="b"/>
            <a:pathLst>
              <a:path w="2871009" h="685800">
                <a:moveTo>
                  <a:pt x="0" y="0"/>
                </a:moveTo>
                <a:lnTo>
                  <a:pt x="2871009" y="0"/>
                </a:lnTo>
                <a:lnTo>
                  <a:pt x="2871009" y="685800"/>
                </a:lnTo>
                <a:lnTo>
                  <a:pt x="0" y="685800"/>
                </a:lnTo>
                <a:lnTo>
                  <a:pt x="0" y="0"/>
                </a:lnTo>
                <a:close/>
              </a:path>
            </a:pathLst>
          </a:custGeom>
          <a:blipFill>
            <a:blip r:embed="rId4"/>
            <a:stretch>
              <a:fillRect/>
            </a:stretch>
          </a:blipFill>
        </p:spPr>
        <p:txBody>
          <a:bodyPr/>
          <a:lstStyle/>
          <a:p>
            <a:endParaRPr lang="en-IN"/>
          </a:p>
        </p:txBody>
      </p:sp>
      <p:sp>
        <p:nvSpPr>
          <p:cNvPr id="8" name="Freeform 8"/>
          <p:cNvSpPr/>
          <p:nvPr/>
        </p:nvSpPr>
        <p:spPr>
          <a:xfrm>
            <a:off x="10613571" y="2439757"/>
            <a:ext cx="7674429" cy="5335012"/>
          </a:xfrm>
          <a:custGeom>
            <a:avLst/>
            <a:gdLst/>
            <a:ahLst/>
            <a:cxnLst/>
            <a:rect l="l" t="t" r="r" b="b"/>
            <a:pathLst>
              <a:path w="7674429" h="5335012">
                <a:moveTo>
                  <a:pt x="0" y="0"/>
                </a:moveTo>
                <a:lnTo>
                  <a:pt x="7674429" y="0"/>
                </a:lnTo>
                <a:lnTo>
                  <a:pt x="7674429" y="5335011"/>
                </a:lnTo>
                <a:lnTo>
                  <a:pt x="0" y="5335011"/>
                </a:lnTo>
                <a:lnTo>
                  <a:pt x="0" y="0"/>
                </a:lnTo>
                <a:close/>
              </a:path>
            </a:pathLst>
          </a:custGeom>
          <a:blipFill>
            <a:blip r:embed="rId5"/>
            <a:stretch>
              <a:fillRect/>
            </a:stretch>
          </a:blipFill>
        </p:spPr>
        <p:txBody>
          <a:bodyPr/>
          <a:lstStyle/>
          <a:p>
            <a:endParaRPr lang="en-IN"/>
          </a:p>
        </p:txBody>
      </p:sp>
      <p:sp>
        <p:nvSpPr>
          <p:cNvPr id="9" name="TextBox 9"/>
          <p:cNvSpPr txBox="1"/>
          <p:nvPr/>
        </p:nvSpPr>
        <p:spPr>
          <a:xfrm>
            <a:off x="1028700" y="1579411"/>
            <a:ext cx="9164121" cy="1682591"/>
          </a:xfrm>
          <a:prstGeom prst="rect">
            <a:avLst/>
          </a:prstGeom>
        </p:spPr>
        <p:txBody>
          <a:bodyPr lIns="0" tIns="0" rIns="0" bIns="0" rtlCol="0" anchor="t">
            <a:spAutoFit/>
          </a:bodyPr>
          <a:lstStyle/>
          <a:p>
            <a:pPr algn="l">
              <a:lnSpc>
                <a:spcPts val="6834"/>
              </a:lnSpc>
            </a:pPr>
            <a:r>
              <a:rPr lang="en-US" sz="5467">
                <a:solidFill>
                  <a:srgbClr val="6EB9FC"/>
                </a:solidFill>
                <a:latin typeface="Lora"/>
              </a:rPr>
              <a:t>Overview of Queue Data Structure</a:t>
            </a:r>
          </a:p>
        </p:txBody>
      </p:sp>
      <p:sp>
        <p:nvSpPr>
          <p:cNvPr id="10" name="TextBox 10"/>
          <p:cNvSpPr txBox="1"/>
          <p:nvPr/>
        </p:nvSpPr>
        <p:spPr>
          <a:xfrm>
            <a:off x="1028700" y="4209803"/>
            <a:ext cx="9164121" cy="3290810"/>
          </a:xfrm>
          <a:prstGeom prst="rect">
            <a:avLst/>
          </a:prstGeom>
        </p:spPr>
        <p:txBody>
          <a:bodyPr lIns="0" tIns="0" rIns="0" bIns="0" rtlCol="0" anchor="t">
            <a:spAutoFit/>
          </a:bodyPr>
          <a:lstStyle/>
          <a:p>
            <a:pPr algn="l">
              <a:lnSpc>
                <a:spcPts val="5258"/>
              </a:lnSpc>
            </a:pPr>
            <a:r>
              <a:rPr lang="en-US" sz="3287">
                <a:solidFill>
                  <a:srgbClr val="D6E5EF"/>
                </a:solidFill>
                <a:latin typeface="Source Sans Pro"/>
              </a:rPr>
              <a:t>The queue data structure is a linear collection that follows the FIFO (First-In-First-Out) principle. Elements are added to the rear and removed from the front. This structure is ideal for managing ordered operations.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txBody>
            <a:bodyPr/>
            <a:lstStyle/>
            <a:p>
              <a:endParaRPr lang="en-IN"/>
            </a:p>
          </p:txBody>
        </p:sp>
      </p:grpSp>
      <p:sp>
        <p:nvSpPr>
          <p:cNvPr id="6" name="TextBox 6"/>
          <p:cNvSpPr txBox="1"/>
          <p:nvPr/>
        </p:nvSpPr>
        <p:spPr>
          <a:xfrm>
            <a:off x="5704939" y="1336123"/>
            <a:ext cx="9164121" cy="1932422"/>
          </a:xfrm>
          <a:prstGeom prst="rect">
            <a:avLst/>
          </a:prstGeom>
        </p:spPr>
        <p:txBody>
          <a:bodyPr lIns="0" tIns="0" rIns="0" bIns="0" rtlCol="0" anchor="t">
            <a:spAutoFit/>
          </a:bodyPr>
          <a:lstStyle/>
          <a:p>
            <a:pPr algn="l">
              <a:lnSpc>
                <a:spcPts val="7710"/>
              </a:lnSpc>
            </a:pPr>
            <a:r>
              <a:rPr lang="en-US" sz="6167">
                <a:solidFill>
                  <a:srgbClr val="6EB9FC"/>
                </a:solidFill>
                <a:latin typeface="Lora"/>
              </a:rPr>
              <a:t>Explanation of Train Ticket Booking System</a:t>
            </a:r>
          </a:p>
        </p:txBody>
      </p:sp>
      <p:sp>
        <p:nvSpPr>
          <p:cNvPr id="7" name="TextBox 7"/>
          <p:cNvSpPr txBox="1"/>
          <p:nvPr/>
        </p:nvSpPr>
        <p:spPr>
          <a:xfrm>
            <a:off x="5704939" y="3917250"/>
            <a:ext cx="10797038" cy="4327730"/>
          </a:xfrm>
          <a:prstGeom prst="rect">
            <a:avLst/>
          </a:prstGeom>
        </p:spPr>
        <p:txBody>
          <a:bodyPr lIns="0" tIns="0" rIns="0" bIns="0" rtlCol="0" anchor="t">
            <a:spAutoFit/>
          </a:bodyPr>
          <a:lstStyle/>
          <a:p>
            <a:pPr algn="l">
              <a:lnSpc>
                <a:spcPts val="6948"/>
              </a:lnSpc>
            </a:pPr>
            <a:r>
              <a:rPr lang="en-US" sz="4344">
                <a:solidFill>
                  <a:srgbClr val="D6E5EF"/>
                </a:solidFill>
                <a:latin typeface="Source Sans Pro"/>
              </a:rPr>
              <a:t>A train ticket booking system allows passengers to reserve seats, check availability, and make payments efficiently. The system operates with speed and accuracy to handle a high volume of transactions.</a:t>
            </a:r>
          </a:p>
        </p:txBody>
      </p:sp>
      <p:sp>
        <p:nvSpPr>
          <p:cNvPr id="8" name="Freeform 8"/>
          <p:cNvSpPr/>
          <p:nvPr/>
        </p:nvSpPr>
        <p:spPr>
          <a:xfrm>
            <a:off x="0" y="0"/>
            <a:ext cx="4163786" cy="10287000"/>
          </a:xfrm>
          <a:custGeom>
            <a:avLst/>
            <a:gdLst/>
            <a:ahLst/>
            <a:cxnLst/>
            <a:rect l="l" t="t" r="r" b="b"/>
            <a:pathLst>
              <a:path w="4163786" h="10287000">
                <a:moveTo>
                  <a:pt x="0" y="0"/>
                </a:moveTo>
                <a:lnTo>
                  <a:pt x="4163786" y="0"/>
                </a:lnTo>
                <a:lnTo>
                  <a:pt x="4163786" y="10287000"/>
                </a:lnTo>
                <a:lnTo>
                  <a:pt x="0" y="10287000"/>
                </a:lnTo>
                <a:lnTo>
                  <a:pt x="0" y="0"/>
                </a:lnTo>
                <a:close/>
              </a:path>
            </a:pathLst>
          </a:custGeom>
          <a:blipFill>
            <a:blip r:embed="rId3"/>
            <a:stretch>
              <a:fillRect r="-64705"/>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txBody>
            <a:bodyPr/>
            <a:lstStyle/>
            <a:p>
              <a:endParaRPr lang="en-IN"/>
            </a:p>
          </p:txBody>
        </p:sp>
      </p:grpSp>
      <p:sp>
        <p:nvSpPr>
          <p:cNvPr id="6" name="Freeform 6"/>
          <p:cNvSpPr/>
          <p:nvPr/>
        </p:nvSpPr>
        <p:spPr>
          <a:xfrm>
            <a:off x="0" y="0"/>
            <a:ext cx="1632857" cy="10287000"/>
          </a:xfrm>
          <a:custGeom>
            <a:avLst/>
            <a:gdLst/>
            <a:ahLst/>
            <a:cxnLst/>
            <a:rect l="l" t="t" r="r" b="b"/>
            <a:pathLst>
              <a:path w="1632857" h="10287000">
                <a:moveTo>
                  <a:pt x="0" y="0"/>
                </a:moveTo>
                <a:lnTo>
                  <a:pt x="1632857" y="0"/>
                </a:lnTo>
                <a:lnTo>
                  <a:pt x="1632857" y="10287000"/>
                </a:lnTo>
                <a:lnTo>
                  <a:pt x="0" y="10287000"/>
                </a:lnTo>
                <a:lnTo>
                  <a:pt x="0" y="0"/>
                </a:lnTo>
                <a:close/>
              </a:path>
            </a:pathLst>
          </a:custGeom>
          <a:blipFill>
            <a:blip r:embed="rId3"/>
            <a:stretch>
              <a:fillRect r="-320000"/>
            </a:stretch>
          </a:blipFill>
        </p:spPr>
        <p:txBody>
          <a:bodyPr/>
          <a:lstStyle/>
          <a:p>
            <a:endParaRPr lang="en-IN"/>
          </a:p>
        </p:txBody>
      </p:sp>
      <p:sp>
        <p:nvSpPr>
          <p:cNvPr id="7" name="Freeform 7"/>
          <p:cNvSpPr/>
          <p:nvPr/>
        </p:nvSpPr>
        <p:spPr>
          <a:xfrm>
            <a:off x="11598032" y="5485154"/>
            <a:ext cx="5661268" cy="4217644"/>
          </a:xfrm>
          <a:custGeom>
            <a:avLst/>
            <a:gdLst/>
            <a:ahLst/>
            <a:cxnLst/>
            <a:rect l="l" t="t" r="r" b="b"/>
            <a:pathLst>
              <a:path w="5661268" h="4217644">
                <a:moveTo>
                  <a:pt x="0" y="0"/>
                </a:moveTo>
                <a:lnTo>
                  <a:pt x="5661268" y="0"/>
                </a:lnTo>
                <a:lnTo>
                  <a:pt x="5661268" y="4217644"/>
                </a:lnTo>
                <a:lnTo>
                  <a:pt x="0" y="4217644"/>
                </a:lnTo>
                <a:lnTo>
                  <a:pt x="0" y="0"/>
                </a:lnTo>
                <a:close/>
              </a:path>
            </a:pathLst>
          </a:custGeom>
          <a:blipFill>
            <a:blip r:embed="rId4"/>
            <a:stretch>
              <a:fillRect/>
            </a:stretch>
          </a:blipFill>
        </p:spPr>
        <p:txBody>
          <a:bodyPr/>
          <a:lstStyle/>
          <a:p>
            <a:endParaRPr lang="en-IN"/>
          </a:p>
        </p:txBody>
      </p:sp>
      <p:sp>
        <p:nvSpPr>
          <p:cNvPr id="8" name="TextBox 8"/>
          <p:cNvSpPr txBox="1"/>
          <p:nvPr/>
        </p:nvSpPr>
        <p:spPr>
          <a:xfrm>
            <a:off x="2602510" y="1000125"/>
            <a:ext cx="9164121" cy="2007349"/>
          </a:xfrm>
          <a:prstGeom prst="rect">
            <a:avLst/>
          </a:prstGeom>
        </p:spPr>
        <p:txBody>
          <a:bodyPr lIns="0" tIns="0" rIns="0" bIns="0" rtlCol="0" anchor="t">
            <a:spAutoFit/>
          </a:bodyPr>
          <a:lstStyle/>
          <a:p>
            <a:pPr algn="l">
              <a:lnSpc>
                <a:spcPts val="7960"/>
              </a:lnSpc>
            </a:pPr>
            <a:r>
              <a:rPr lang="en-US" sz="6367">
                <a:solidFill>
                  <a:srgbClr val="6EB9FC"/>
                </a:solidFill>
                <a:latin typeface="Lora"/>
              </a:rPr>
              <a:t>Application of Queue in Train Ticket Booking</a:t>
            </a:r>
          </a:p>
        </p:txBody>
      </p:sp>
      <p:sp>
        <p:nvSpPr>
          <p:cNvPr id="9" name="TextBox 9"/>
          <p:cNvSpPr txBox="1"/>
          <p:nvPr/>
        </p:nvSpPr>
        <p:spPr>
          <a:xfrm>
            <a:off x="2602510" y="3587957"/>
            <a:ext cx="9164121" cy="3661044"/>
          </a:xfrm>
          <a:prstGeom prst="rect">
            <a:avLst/>
          </a:prstGeom>
        </p:spPr>
        <p:txBody>
          <a:bodyPr lIns="0" tIns="0" rIns="0" bIns="0" rtlCol="0" anchor="t">
            <a:spAutoFit/>
          </a:bodyPr>
          <a:lstStyle/>
          <a:p>
            <a:pPr algn="l">
              <a:lnSpc>
                <a:spcPts val="5897"/>
              </a:lnSpc>
            </a:pPr>
            <a:r>
              <a:rPr lang="en-US" sz="3687">
                <a:solidFill>
                  <a:srgbClr val="D6E5EF"/>
                </a:solidFill>
                <a:latin typeface="Source Sans Pro"/>
              </a:rPr>
              <a:t>In train ticket booking, queues play a crucial role in managing passenger requests. Each booking request joins the end of the queue and is processed in the order it was received, ensuring fairness and efficiency.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txBody>
            <a:bodyPr/>
            <a:lstStyle/>
            <a:p>
              <a:endParaRPr lang="en-IN"/>
            </a:p>
          </p:txBody>
        </p:sp>
      </p:grpSp>
      <p:sp>
        <p:nvSpPr>
          <p:cNvPr id="6" name="Freeform 6"/>
          <p:cNvSpPr/>
          <p:nvPr/>
        </p:nvSpPr>
        <p:spPr>
          <a:xfrm>
            <a:off x="0" y="0"/>
            <a:ext cx="1632857" cy="10287000"/>
          </a:xfrm>
          <a:custGeom>
            <a:avLst/>
            <a:gdLst/>
            <a:ahLst/>
            <a:cxnLst/>
            <a:rect l="l" t="t" r="r" b="b"/>
            <a:pathLst>
              <a:path w="1632857" h="10287000">
                <a:moveTo>
                  <a:pt x="0" y="0"/>
                </a:moveTo>
                <a:lnTo>
                  <a:pt x="1632857" y="0"/>
                </a:lnTo>
                <a:lnTo>
                  <a:pt x="1632857" y="10287000"/>
                </a:lnTo>
                <a:lnTo>
                  <a:pt x="0" y="10287000"/>
                </a:lnTo>
                <a:lnTo>
                  <a:pt x="0" y="0"/>
                </a:lnTo>
                <a:close/>
              </a:path>
            </a:pathLst>
          </a:custGeom>
          <a:blipFill>
            <a:blip r:embed="rId3"/>
            <a:stretch>
              <a:fillRect r="-320000"/>
            </a:stretch>
          </a:blipFill>
        </p:spPr>
        <p:txBody>
          <a:bodyPr/>
          <a:lstStyle/>
          <a:p>
            <a:endParaRPr lang="en-IN"/>
          </a:p>
        </p:txBody>
      </p:sp>
      <p:sp>
        <p:nvSpPr>
          <p:cNvPr id="8" name="TextBox 8"/>
          <p:cNvSpPr txBox="1"/>
          <p:nvPr/>
        </p:nvSpPr>
        <p:spPr>
          <a:xfrm>
            <a:off x="2602510" y="1000124"/>
            <a:ext cx="14664410" cy="11453969"/>
          </a:xfrm>
          <a:prstGeom prst="rect">
            <a:avLst/>
          </a:prstGeom>
        </p:spPr>
        <p:txBody>
          <a:bodyPr wrap="square" lIns="0" tIns="0" rIns="0" bIns="0" rtlCol="0" anchor="t">
            <a:spAutoFit/>
          </a:bodyPr>
          <a:lstStyle/>
          <a:p>
            <a:pPr algn="l">
              <a:lnSpc>
                <a:spcPts val="7960"/>
              </a:lnSpc>
            </a:pPr>
            <a:r>
              <a:rPr lang="en-US" sz="6367" dirty="0">
                <a:solidFill>
                  <a:srgbClr val="6EB9FC"/>
                </a:solidFill>
                <a:latin typeface="Lora"/>
              </a:rPr>
              <a:t>SOURCE CODE</a:t>
            </a:r>
          </a:p>
          <a:p>
            <a:pPr algn="l">
              <a:lnSpc>
                <a:spcPts val="7960"/>
              </a:lnSpc>
            </a:pPr>
            <a:r>
              <a:rPr lang="en-US" sz="3200" dirty="0">
                <a:solidFill>
                  <a:schemeClr val="bg1"/>
                </a:solidFill>
                <a:latin typeface="Times New Roman" panose="02020603050405020304" pitchFamily="18" charset="0"/>
                <a:cs typeface="Times New Roman" panose="02020603050405020304" pitchFamily="18" charset="0"/>
              </a:rPr>
              <a:t>* C Program to Implement Ticket &amp; Queue using Singly Linked List */</a:t>
            </a:r>
          </a:p>
          <a:p>
            <a:pPr algn="l"/>
            <a:endParaRPr lang="en-US" sz="2800" dirty="0">
              <a:solidFill>
                <a:schemeClr val="bg1"/>
              </a:solidFill>
              <a:latin typeface="Times New Roman" panose="02020603050405020304" pitchFamily="18" charset="0"/>
              <a:cs typeface="Times New Roman" panose="02020603050405020304" pitchFamily="18" charset="0"/>
            </a:endParaRPr>
          </a:p>
          <a:p>
            <a:pPr algn="l"/>
            <a:r>
              <a:rPr lang="en-US" sz="2800" dirty="0">
                <a:solidFill>
                  <a:schemeClr val="bg1"/>
                </a:solidFill>
                <a:latin typeface="Times New Roman" panose="02020603050405020304" pitchFamily="18" charset="0"/>
                <a:cs typeface="Times New Roman" panose="02020603050405020304" pitchFamily="18" charset="0"/>
              </a:rPr>
              <a:t>#include &lt;</a:t>
            </a:r>
            <a:r>
              <a:rPr lang="en-US" sz="2800" dirty="0" err="1">
                <a:solidFill>
                  <a:schemeClr val="bg1"/>
                </a:solidFill>
                <a:latin typeface="Times New Roman" panose="02020603050405020304" pitchFamily="18" charset="0"/>
                <a:cs typeface="Times New Roman" panose="02020603050405020304" pitchFamily="18" charset="0"/>
              </a:rPr>
              <a:t>stdio.h</a:t>
            </a:r>
            <a:r>
              <a:rPr lang="en-US" sz="2800" dirty="0">
                <a:solidFill>
                  <a:schemeClr val="bg1"/>
                </a:solidFill>
                <a:latin typeface="Times New Roman" panose="02020603050405020304" pitchFamily="18" charset="0"/>
                <a:cs typeface="Times New Roman" panose="02020603050405020304" pitchFamily="18" charset="0"/>
              </a:rPr>
              <a:t>&gt;</a:t>
            </a:r>
          </a:p>
          <a:p>
            <a:pPr algn="l"/>
            <a:r>
              <a:rPr lang="en-US" sz="2800" dirty="0">
                <a:solidFill>
                  <a:schemeClr val="bg1"/>
                </a:solidFill>
                <a:latin typeface="Times New Roman" panose="02020603050405020304" pitchFamily="18" charset="0"/>
                <a:cs typeface="Times New Roman" panose="02020603050405020304" pitchFamily="18" charset="0"/>
              </a:rPr>
              <a:t>#include &lt;</a:t>
            </a:r>
            <a:r>
              <a:rPr lang="en-US" sz="2800" dirty="0" err="1">
                <a:solidFill>
                  <a:schemeClr val="bg1"/>
                </a:solidFill>
                <a:latin typeface="Times New Roman" panose="02020603050405020304" pitchFamily="18" charset="0"/>
                <a:cs typeface="Times New Roman" panose="02020603050405020304" pitchFamily="18" charset="0"/>
              </a:rPr>
              <a:t>malloc.h</a:t>
            </a:r>
            <a:r>
              <a:rPr lang="en-US" sz="2800" dirty="0">
                <a:solidFill>
                  <a:schemeClr val="bg1"/>
                </a:solidFill>
                <a:latin typeface="Times New Roman" panose="02020603050405020304" pitchFamily="18" charset="0"/>
                <a:cs typeface="Times New Roman" panose="02020603050405020304" pitchFamily="18" charset="0"/>
              </a:rPr>
              <a:t>&gt;</a:t>
            </a:r>
          </a:p>
          <a:p>
            <a:pPr algn="l"/>
            <a:r>
              <a:rPr lang="en-US" sz="2800" dirty="0">
                <a:solidFill>
                  <a:schemeClr val="bg1"/>
                </a:solidFill>
                <a:latin typeface="Times New Roman" panose="02020603050405020304" pitchFamily="18" charset="0"/>
                <a:cs typeface="Times New Roman" panose="02020603050405020304" pitchFamily="18" charset="0"/>
              </a:rPr>
              <a:t>#include &lt;</a:t>
            </a:r>
            <a:r>
              <a:rPr lang="en-US" sz="2800" dirty="0" err="1">
                <a:solidFill>
                  <a:schemeClr val="bg1"/>
                </a:solidFill>
                <a:latin typeface="Times New Roman" panose="02020603050405020304" pitchFamily="18" charset="0"/>
                <a:cs typeface="Times New Roman" panose="02020603050405020304" pitchFamily="18" charset="0"/>
              </a:rPr>
              <a:t>string.h</a:t>
            </a:r>
            <a:r>
              <a:rPr lang="en-US" sz="2800" dirty="0">
                <a:solidFill>
                  <a:schemeClr val="bg1"/>
                </a:solidFill>
                <a:latin typeface="Times New Roman" panose="02020603050405020304" pitchFamily="18" charset="0"/>
                <a:cs typeface="Times New Roman" panose="02020603050405020304" pitchFamily="18" charset="0"/>
              </a:rPr>
              <a:t>&gt;</a:t>
            </a:r>
          </a:p>
          <a:p>
            <a:pPr algn="l"/>
            <a:endParaRPr lang="en-US" sz="2800" dirty="0">
              <a:solidFill>
                <a:schemeClr val="bg1"/>
              </a:solidFill>
              <a:latin typeface="Times New Roman" panose="02020603050405020304" pitchFamily="18" charset="0"/>
              <a:cs typeface="Times New Roman" panose="02020603050405020304" pitchFamily="18" charset="0"/>
            </a:endParaRPr>
          </a:p>
          <a:p>
            <a:pPr algn="l"/>
            <a:r>
              <a:rPr lang="en-US" sz="2800" dirty="0">
                <a:solidFill>
                  <a:schemeClr val="bg1"/>
                </a:solidFill>
                <a:latin typeface="Times New Roman" panose="02020603050405020304" pitchFamily="18" charset="0"/>
                <a:cs typeface="Times New Roman" panose="02020603050405020304" pitchFamily="18" charset="0"/>
              </a:rPr>
              <a:t>/* Node Declaration */</a:t>
            </a:r>
          </a:p>
          <a:p>
            <a:pPr algn="l"/>
            <a:r>
              <a:rPr lang="en-US" sz="2800" dirty="0">
                <a:solidFill>
                  <a:schemeClr val="bg1"/>
                </a:solidFill>
                <a:latin typeface="Times New Roman" panose="02020603050405020304" pitchFamily="18" charset="0"/>
                <a:cs typeface="Times New Roman" panose="02020603050405020304" pitchFamily="18" charset="0"/>
              </a:rPr>
              <a:t>struct person {</a:t>
            </a:r>
          </a:p>
          <a:p>
            <a:pPr algn="l"/>
            <a:r>
              <a:rPr lang="en-US" sz="2800" dirty="0">
                <a:solidFill>
                  <a:schemeClr val="bg1"/>
                </a:solidFill>
                <a:latin typeface="Times New Roman" panose="02020603050405020304" pitchFamily="18" charset="0"/>
                <a:cs typeface="Times New Roman" panose="02020603050405020304" pitchFamily="18" charset="0"/>
              </a:rPr>
              <a:t>    char name[50];</a:t>
            </a:r>
          </a:p>
          <a:p>
            <a:pPr algn="l"/>
            <a:r>
              <a:rPr lang="en-US" sz="2800" dirty="0">
                <a:solidFill>
                  <a:schemeClr val="bg1"/>
                </a:solidFill>
                <a:latin typeface="Times New Roman" panose="02020603050405020304" pitchFamily="18" charset="0"/>
                <a:cs typeface="Times New Roman" panose="02020603050405020304" pitchFamily="18" charset="0"/>
              </a:rPr>
              <a:t>    struct person *next;</a:t>
            </a:r>
          </a:p>
          <a:p>
            <a:pPr algn="l"/>
            <a:r>
              <a:rPr lang="en-US" sz="2800" dirty="0">
                <a:solidFill>
                  <a:schemeClr val="bg1"/>
                </a:solidFill>
                <a:latin typeface="Times New Roman" panose="02020603050405020304" pitchFamily="18" charset="0"/>
                <a:cs typeface="Times New Roman" panose="02020603050405020304" pitchFamily="18" charset="0"/>
              </a:rPr>
              <a:t>};</a:t>
            </a:r>
          </a:p>
          <a:p>
            <a:pPr algn="l"/>
            <a:endParaRPr lang="en-US" sz="2800" dirty="0">
              <a:solidFill>
                <a:schemeClr val="bg1"/>
              </a:solidFill>
              <a:latin typeface="Times New Roman" panose="02020603050405020304" pitchFamily="18" charset="0"/>
              <a:cs typeface="Times New Roman" panose="02020603050405020304" pitchFamily="18" charset="0"/>
            </a:endParaRPr>
          </a:p>
          <a:p>
            <a:pPr algn="l"/>
            <a:r>
              <a:rPr lang="en-US" sz="2800" dirty="0">
                <a:solidFill>
                  <a:schemeClr val="bg1"/>
                </a:solidFill>
                <a:latin typeface="Times New Roman" panose="02020603050405020304" pitchFamily="18" charset="0"/>
                <a:cs typeface="Times New Roman" panose="02020603050405020304" pitchFamily="18" charset="0"/>
              </a:rPr>
              <a:t>struct ticket {</a:t>
            </a:r>
          </a:p>
          <a:p>
            <a:pPr algn="l"/>
            <a:r>
              <a:rPr lang="en-US" sz="2800" dirty="0">
                <a:solidFill>
                  <a:schemeClr val="bg1"/>
                </a:solidFill>
                <a:latin typeface="Times New Roman" panose="02020603050405020304" pitchFamily="18" charset="0"/>
                <a:cs typeface="Times New Roman" panose="02020603050405020304" pitchFamily="18" charset="0"/>
              </a:rPr>
              <a:t>    char number[50];</a:t>
            </a:r>
          </a:p>
          <a:p>
            <a:pPr algn="l"/>
            <a:r>
              <a:rPr lang="en-US" sz="2800" dirty="0">
                <a:solidFill>
                  <a:schemeClr val="bg1"/>
                </a:solidFill>
                <a:latin typeface="Times New Roman" panose="02020603050405020304" pitchFamily="18" charset="0"/>
                <a:cs typeface="Times New Roman" panose="02020603050405020304" pitchFamily="18" charset="0"/>
              </a:rPr>
              <a:t>    struct ticket *next;</a:t>
            </a:r>
          </a:p>
          <a:p>
            <a:pPr algn="l"/>
            <a:r>
              <a:rPr lang="en-US" sz="2800" dirty="0">
                <a:solidFill>
                  <a:schemeClr val="bg1"/>
                </a:solidFill>
                <a:latin typeface="Times New Roman" panose="02020603050405020304" pitchFamily="18" charset="0"/>
                <a:cs typeface="Times New Roman" panose="02020603050405020304" pitchFamily="18" charset="0"/>
              </a:rPr>
              <a:t>};</a:t>
            </a:r>
          </a:p>
          <a:p>
            <a:pPr algn="l"/>
            <a:endParaRPr lang="en-US" sz="6367" dirty="0">
              <a:solidFill>
                <a:srgbClr val="6EB9FC"/>
              </a:solidFill>
              <a:latin typeface="Lora"/>
            </a:endParaRPr>
          </a:p>
          <a:p>
            <a:pPr algn="l"/>
            <a:endParaRPr lang="en-US" sz="6367" dirty="0">
              <a:solidFill>
                <a:srgbClr val="6EB9FC"/>
              </a:solidFill>
              <a:latin typeface="Lora"/>
            </a:endParaRPr>
          </a:p>
          <a:p>
            <a:pPr algn="l">
              <a:lnSpc>
                <a:spcPts val="7960"/>
              </a:lnSpc>
            </a:pPr>
            <a:endParaRPr lang="en-US" sz="6367" dirty="0">
              <a:solidFill>
                <a:srgbClr val="6EB9FC"/>
              </a:solidFill>
              <a:latin typeface="Lora"/>
            </a:endParaRPr>
          </a:p>
        </p:txBody>
      </p:sp>
    </p:spTree>
    <p:extLst>
      <p:ext uri="{BB962C8B-B14F-4D97-AF65-F5344CB8AC3E}">
        <p14:creationId xmlns:p14="http://schemas.microsoft.com/office/powerpoint/2010/main" val="3793045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txBody>
            <a:bodyPr/>
            <a:lstStyle/>
            <a:p>
              <a:endParaRPr lang="en-IN"/>
            </a:p>
          </p:txBody>
        </p:sp>
      </p:grpSp>
      <p:sp>
        <p:nvSpPr>
          <p:cNvPr id="6" name="Freeform 6"/>
          <p:cNvSpPr/>
          <p:nvPr/>
        </p:nvSpPr>
        <p:spPr>
          <a:xfrm>
            <a:off x="0" y="0"/>
            <a:ext cx="1632857" cy="10287000"/>
          </a:xfrm>
          <a:custGeom>
            <a:avLst/>
            <a:gdLst/>
            <a:ahLst/>
            <a:cxnLst/>
            <a:rect l="l" t="t" r="r" b="b"/>
            <a:pathLst>
              <a:path w="1632857" h="10287000">
                <a:moveTo>
                  <a:pt x="0" y="0"/>
                </a:moveTo>
                <a:lnTo>
                  <a:pt x="1632857" y="0"/>
                </a:lnTo>
                <a:lnTo>
                  <a:pt x="1632857" y="10287000"/>
                </a:lnTo>
                <a:lnTo>
                  <a:pt x="0" y="10287000"/>
                </a:lnTo>
                <a:lnTo>
                  <a:pt x="0" y="0"/>
                </a:lnTo>
                <a:close/>
              </a:path>
            </a:pathLst>
          </a:custGeom>
          <a:blipFill>
            <a:blip r:embed="rId3"/>
            <a:stretch>
              <a:fillRect r="-320000"/>
            </a:stretch>
          </a:blipFill>
        </p:spPr>
        <p:txBody>
          <a:bodyPr/>
          <a:lstStyle/>
          <a:p>
            <a:endParaRPr lang="en-IN"/>
          </a:p>
        </p:txBody>
      </p:sp>
      <p:sp>
        <p:nvSpPr>
          <p:cNvPr id="8" name="TextBox 8"/>
          <p:cNvSpPr txBox="1"/>
          <p:nvPr/>
        </p:nvSpPr>
        <p:spPr>
          <a:xfrm>
            <a:off x="2602510" y="1000125"/>
            <a:ext cx="9164121" cy="7325082"/>
          </a:xfrm>
          <a:prstGeom prst="rect">
            <a:avLst/>
          </a:prstGeom>
        </p:spPr>
        <p:txBody>
          <a:bodyPr lIns="0" tIns="0" rIns="0" bIns="0" rtlCol="0" anchor="t">
            <a:spAutoFit/>
          </a:bodyPr>
          <a:lstStyle/>
          <a:p>
            <a:pPr algn="l"/>
            <a:r>
              <a:rPr lang="en-US" sz="2800" dirty="0">
                <a:solidFill>
                  <a:schemeClr val="bg1"/>
                </a:solidFill>
                <a:latin typeface="Times New Roman" panose="02020603050405020304" pitchFamily="18" charset="0"/>
                <a:cs typeface="Times New Roman" panose="02020603050405020304" pitchFamily="18" charset="0"/>
              </a:rPr>
              <a:t>struct person *</a:t>
            </a:r>
            <a:r>
              <a:rPr lang="en-US" sz="2800" dirty="0" err="1">
                <a:solidFill>
                  <a:schemeClr val="bg1"/>
                </a:solidFill>
                <a:latin typeface="Times New Roman" panose="02020603050405020304" pitchFamily="18" charset="0"/>
                <a:cs typeface="Times New Roman" panose="02020603050405020304" pitchFamily="18" charset="0"/>
              </a:rPr>
              <a:t>create_person</a:t>
            </a:r>
            <a:r>
              <a:rPr lang="en-US" sz="2800" dirty="0">
                <a:solidFill>
                  <a:schemeClr val="bg1"/>
                </a:solidFill>
                <a:latin typeface="Times New Roman" panose="02020603050405020304" pitchFamily="18" charset="0"/>
                <a:cs typeface="Times New Roman" panose="02020603050405020304" pitchFamily="18" charset="0"/>
              </a:rPr>
              <a:t>(char *);</a:t>
            </a:r>
          </a:p>
          <a:p>
            <a:pPr algn="l"/>
            <a:r>
              <a:rPr lang="en-US" sz="2800" dirty="0">
                <a:solidFill>
                  <a:schemeClr val="bg1"/>
                </a:solidFill>
                <a:latin typeface="Times New Roman" panose="02020603050405020304" pitchFamily="18" charset="0"/>
                <a:cs typeface="Times New Roman" panose="02020603050405020304" pitchFamily="18" charset="0"/>
              </a:rPr>
              <a:t>struct ticket *</a:t>
            </a:r>
            <a:r>
              <a:rPr lang="en-US" sz="2800" dirty="0" err="1">
                <a:solidFill>
                  <a:schemeClr val="bg1"/>
                </a:solidFill>
                <a:latin typeface="Times New Roman" panose="02020603050405020304" pitchFamily="18" charset="0"/>
                <a:cs typeface="Times New Roman" panose="02020603050405020304" pitchFamily="18" charset="0"/>
              </a:rPr>
              <a:t>create_ticket</a:t>
            </a:r>
            <a:r>
              <a:rPr lang="en-US" sz="2800" dirty="0">
                <a:solidFill>
                  <a:schemeClr val="bg1"/>
                </a:solidFill>
                <a:latin typeface="Times New Roman" panose="02020603050405020304" pitchFamily="18" charset="0"/>
                <a:cs typeface="Times New Roman" panose="02020603050405020304" pitchFamily="18" charset="0"/>
              </a:rPr>
              <a:t>(char *);</a:t>
            </a:r>
          </a:p>
          <a:p>
            <a:pPr algn="l"/>
            <a:endParaRPr lang="en-US" sz="2800" dirty="0">
              <a:solidFill>
                <a:schemeClr val="bg1"/>
              </a:solidFill>
              <a:latin typeface="Times New Roman" panose="02020603050405020304" pitchFamily="18" charset="0"/>
              <a:cs typeface="Times New Roman" panose="02020603050405020304" pitchFamily="18" charset="0"/>
            </a:endParaRPr>
          </a:p>
          <a:p>
            <a:pPr algn="l"/>
            <a:r>
              <a:rPr lang="en-US" sz="2800" dirty="0">
                <a:solidFill>
                  <a:schemeClr val="bg1"/>
                </a:solidFill>
                <a:latin typeface="Times New Roman" panose="02020603050405020304" pitchFamily="18" charset="0"/>
                <a:cs typeface="Times New Roman" panose="02020603050405020304" pitchFamily="18" charset="0"/>
              </a:rPr>
              <a:t>void </a:t>
            </a:r>
            <a:r>
              <a:rPr lang="en-US" sz="2800" dirty="0" err="1">
                <a:solidFill>
                  <a:schemeClr val="bg1"/>
                </a:solidFill>
                <a:latin typeface="Times New Roman" panose="02020603050405020304" pitchFamily="18" charset="0"/>
                <a:cs typeface="Times New Roman" panose="02020603050405020304" pitchFamily="18" charset="0"/>
              </a:rPr>
              <a:t>insert_person</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void </a:t>
            </a:r>
            <a:r>
              <a:rPr lang="en-US" sz="2800" dirty="0" err="1">
                <a:solidFill>
                  <a:schemeClr val="bg1"/>
                </a:solidFill>
                <a:latin typeface="Times New Roman" panose="02020603050405020304" pitchFamily="18" charset="0"/>
                <a:cs typeface="Times New Roman" panose="02020603050405020304" pitchFamily="18" charset="0"/>
              </a:rPr>
              <a:t>insert_ticket</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void </a:t>
            </a:r>
            <a:r>
              <a:rPr lang="en-US" sz="2800" dirty="0" err="1">
                <a:solidFill>
                  <a:schemeClr val="bg1"/>
                </a:solidFill>
                <a:latin typeface="Times New Roman" panose="02020603050405020304" pitchFamily="18" charset="0"/>
                <a:cs typeface="Times New Roman" panose="02020603050405020304" pitchFamily="18" charset="0"/>
              </a:rPr>
              <a:t>display_persons</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void </a:t>
            </a:r>
            <a:r>
              <a:rPr lang="en-US" sz="2800" dirty="0" err="1">
                <a:solidFill>
                  <a:schemeClr val="bg1"/>
                </a:solidFill>
                <a:latin typeface="Times New Roman" panose="02020603050405020304" pitchFamily="18" charset="0"/>
                <a:cs typeface="Times New Roman" panose="02020603050405020304" pitchFamily="18" charset="0"/>
              </a:rPr>
              <a:t>display_tickets</a:t>
            </a:r>
            <a:r>
              <a:rPr lang="en-US" sz="2800" dirty="0">
                <a:solidFill>
                  <a:schemeClr val="bg1"/>
                </a:solidFill>
                <a:latin typeface="Times New Roman" panose="02020603050405020304" pitchFamily="18" charset="0"/>
                <a:cs typeface="Times New Roman" panose="02020603050405020304" pitchFamily="18" charset="0"/>
              </a:rPr>
              <a:t>();</a:t>
            </a:r>
          </a:p>
          <a:p>
            <a:pPr algn="l"/>
            <a:endParaRPr lang="en-US" sz="2800" dirty="0">
              <a:solidFill>
                <a:schemeClr val="bg1"/>
              </a:solidFill>
              <a:latin typeface="Times New Roman" panose="02020603050405020304" pitchFamily="18" charset="0"/>
              <a:cs typeface="Times New Roman" panose="02020603050405020304" pitchFamily="18" charset="0"/>
            </a:endParaRPr>
          </a:p>
          <a:p>
            <a:pPr algn="l"/>
            <a:r>
              <a:rPr lang="en-US" sz="2800" dirty="0">
                <a:solidFill>
                  <a:schemeClr val="bg1"/>
                </a:solidFill>
                <a:latin typeface="Times New Roman" panose="02020603050405020304" pitchFamily="18" charset="0"/>
                <a:cs typeface="Times New Roman" panose="02020603050405020304" pitchFamily="18" charset="0"/>
              </a:rPr>
              <a:t>struct person *</a:t>
            </a:r>
            <a:r>
              <a:rPr lang="en-US" sz="2800" dirty="0" err="1">
                <a:solidFill>
                  <a:schemeClr val="bg1"/>
                </a:solidFill>
                <a:latin typeface="Times New Roman" panose="02020603050405020304" pitchFamily="18" charset="0"/>
                <a:cs typeface="Times New Roman" panose="02020603050405020304" pitchFamily="18" charset="0"/>
              </a:rPr>
              <a:t>newperson</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struct person *</a:t>
            </a:r>
            <a:r>
              <a:rPr lang="en-US" sz="2800" dirty="0" err="1">
                <a:solidFill>
                  <a:schemeClr val="bg1"/>
                </a:solidFill>
                <a:latin typeface="Times New Roman" panose="02020603050405020304" pitchFamily="18" charset="0"/>
                <a:cs typeface="Times New Roman" panose="02020603050405020304" pitchFamily="18" charset="0"/>
              </a:rPr>
              <a:t>ptrPerson</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struct ticket *</a:t>
            </a:r>
            <a:r>
              <a:rPr lang="en-US" sz="2800" dirty="0" err="1">
                <a:solidFill>
                  <a:schemeClr val="bg1"/>
                </a:solidFill>
                <a:latin typeface="Times New Roman" panose="02020603050405020304" pitchFamily="18" charset="0"/>
                <a:cs typeface="Times New Roman" panose="02020603050405020304" pitchFamily="18" charset="0"/>
              </a:rPr>
              <a:t>newticket</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struct ticket *</a:t>
            </a:r>
            <a:r>
              <a:rPr lang="en-US" sz="2800" dirty="0" err="1">
                <a:solidFill>
                  <a:schemeClr val="bg1"/>
                </a:solidFill>
                <a:latin typeface="Times New Roman" panose="02020603050405020304" pitchFamily="18" charset="0"/>
                <a:cs typeface="Times New Roman" panose="02020603050405020304" pitchFamily="18" charset="0"/>
              </a:rPr>
              <a:t>ptrTicket</a:t>
            </a:r>
            <a:r>
              <a:rPr lang="en-US" sz="2800" dirty="0">
                <a:solidFill>
                  <a:schemeClr val="bg1"/>
                </a:solidFill>
                <a:latin typeface="Times New Roman" panose="02020603050405020304" pitchFamily="18" charset="0"/>
                <a:cs typeface="Times New Roman" panose="02020603050405020304" pitchFamily="18" charset="0"/>
              </a:rPr>
              <a:t>;</a:t>
            </a:r>
          </a:p>
          <a:p>
            <a:pPr algn="l"/>
            <a:endParaRPr lang="en-US" sz="2800" dirty="0">
              <a:solidFill>
                <a:schemeClr val="bg1"/>
              </a:solidFill>
              <a:latin typeface="Times New Roman" panose="02020603050405020304" pitchFamily="18" charset="0"/>
              <a:cs typeface="Times New Roman" panose="02020603050405020304" pitchFamily="18" charset="0"/>
            </a:endParaRPr>
          </a:p>
          <a:p>
            <a:pPr algn="l"/>
            <a:r>
              <a:rPr lang="en-US" sz="2800" dirty="0">
                <a:solidFill>
                  <a:schemeClr val="bg1"/>
                </a:solidFill>
                <a:latin typeface="Times New Roman" panose="02020603050405020304" pitchFamily="18" charset="0"/>
                <a:cs typeface="Times New Roman" panose="02020603050405020304" pitchFamily="18" charset="0"/>
              </a:rPr>
              <a:t>struct person *</a:t>
            </a:r>
            <a:r>
              <a:rPr lang="en-US" sz="2800" dirty="0" err="1">
                <a:solidFill>
                  <a:schemeClr val="bg1"/>
                </a:solidFill>
                <a:latin typeface="Times New Roman" panose="02020603050405020304" pitchFamily="18" charset="0"/>
                <a:cs typeface="Times New Roman" panose="02020603050405020304" pitchFamily="18" charset="0"/>
              </a:rPr>
              <a:t>firstPerson</a:t>
            </a:r>
            <a:r>
              <a:rPr lang="en-US" sz="2800" dirty="0">
                <a:solidFill>
                  <a:schemeClr val="bg1"/>
                </a:solidFill>
                <a:latin typeface="Times New Roman" panose="02020603050405020304" pitchFamily="18" charset="0"/>
                <a:cs typeface="Times New Roman" panose="02020603050405020304" pitchFamily="18" charset="0"/>
              </a:rPr>
              <a:t> = NULL;</a:t>
            </a:r>
          </a:p>
          <a:p>
            <a:pPr algn="l"/>
            <a:r>
              <a:rPr lang="en-US" sz="2800" dirty="0">
                <a:solidFill>
                  <a:schemeClr val="bg1"/>
                </a:solidFill>
                <a:latin typeface="Times New Roman" panose="02020603050405020304" pitchFamily="18" charset="0"/>
                <a:cs typeface="Times New Roman" panose="02020603050405020304" pitchFamily="18" charset="0"/>
              </a:rPr>
              <a:t>struct person *</a:t>
            </a:r>
            <a:r>
              <a:rPr lang="en-US" sz="2800" dirty="0" err="1">
                <a:solidFill>
                  <a:schemeClr val="bg1"/>
                </a:solidFill>
                <a:latin typeface="Times New Roman" panose="02020603050405020304" pitchFamily="18" charset="0"/>
                <a:cs typeface="Times New Roman" panose="02020603050405020304" pitchFamily="18" charset="0"/>
              </a:rPr>
              <a:t>lastPerson</a:t>
            </a:r>
            <a:r>
              <a:rPr lang="en-US" sz="2800" dirty="0">
                <a:solidFill>
                  <a:schemeClr val="bg1"/>
                </a:solidFill>
                <a:latin typeface="Times New Roman" panose="02020603050405020304" pitchFamily="18" charset="0"/>
                <a:cs typeface="Times New Roman" panose="02020603050405020304" pitchFamily="18" charset="0"/>
              </a:rPr>
              <a:t> = NULL;</a:t>
            </a:r>
          </a:p>
          <a:p>
            <a:pPr algn="l"/>
            <a:r>
              <a:rPr lang="en-US" sz="2800" dirty="0">
                <a:solidFill>
                  <a:schemeClr val="bg1"/>
                </a:solidFill>
                <a:latin typeface="Times New Roman" panose="02020603050405020304" pitchFamily="18" charset="0"/>
                <a:cs typeface="Times New Roman" panose="02020603050405020304" pitchFamily="18" charset="0"/>
              </a:rPr>
              <a:t>struct ticket *</a:t>
            </a:r>
            <a:r>
              <a:rPr lang="en-US" sz="2800" dirty="0" err="1">
                <a:solidFill>
                  <a:schemeClr val="bg1"/>
                </a:solidFill>
                <a:latin typeface="Times New Roman" panose="02020603050405020304" pitchFamily="18" charset="0"/>
                <a:cs typeface="Times New Roman" panose="02020603050405020304" pitchFamily="18" charset="0"/>
              </a:rPr>
              <a:t>firstTicket</a:t>
            </a:r>
            <a:r>
              <a:rPr lang="en-US" sz="2800" dirty="0">
                <a:solidFill>
                  <a:schemeClr val="bg1"/>
                </a:solidFill>
                <a:latin typeface="Times New Roman" panose="02020603050405020304" pitchFamily="18" charset="0"/>
                <a:cs typeface="Times New Roman" panose="02020603050405020304" pitchFamily="18" charset="0"/>
              </a:rPr>
              <a:t> = NULL;</a:t>
            </a:r>
          </a:p>
          <a:p>
            <a:pPr algn="l"/>
            <a:r>
              <a:rPr lang="en-US" sz="2800" dirty="0">
                <a:solidFill>
                  <a:schemeClr val="bg1"/>
                </a:solidFill>
                <a:latin typeface="Times New Roman" panose="02020603050405020304" pitchFamily="18" charset="0"/>
                <a:cs typeface="Times New Roman" panose="02020603050405020304" pitchFamily="18" charset="0"/>
              </a:rPr>
              <a:t>struct ticket *</a:t>
            </a:r>
            <a:r>
              <a:rPr lang="en-US" sz="2800" dirty="0" err="1">
                <a:solidFill>
                  <a:schemeClr val="bg1"/>
                </a:solidFill>
                <a:latin typeface="Times New Roman" panose="02020603050405020304" pitchFamily="18" charset="0"/>
                <a:cs typeface="Times New Roman" panose="02020603050405020304" pitchFamily="18" charset="0"/>
              </a:rPr>
              <a:t>lastTicket</a:t>
            </a:r>
            <a:r>
              <a:rPr lang="en-US" sz="2800" dirty="0">
                <a:solidFill>
                  <a:schemeClr val="bg1"/>
                </a:solidFill>
                <a:latin typeface="Times New Roman" panose="02020603050405020304" pitchFamily="18" charset="0"/>
                <a:cs typeface="Times New Roman" panose="02020603050405020304" pitchFamily="18" charset="0"/>
              </a:rPr>
              <a:t> = NULL;</a:t>
            </a:r>
          </a:p>
        </p:txBody>
      </p:sp>
    </p:spTree>
    <p:extLst>
      <p:ext uri="{BB962C8B-B14F-4D97-AF65-F5344CB8AC3E}">
        <p14:creationId xmlns:p14="http://schemas.microsoft.com/office/powerpoint/2010/main" val="2438037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txBody>
            <a:bodyPr/>
            <a:lstStyle/>
            <a:p>
              <a:endParaRPr lang="en-IN"/>
            </a:p>
          </p:txBody>
        </p:sp>
      </p:grpSp>
      <p:sp>
        <p:nvSpPr>
          <p:cNvPr id="6" name="Freeform 6"/>
          <p:cNvSpPr/>
          <p:nvPr/>
        </p:nvSpPr>
        <p:spPr>
          <a:xfrm>
            <a:off x="0" y="0"/>
            <a:ext cx="1632857" cy="10287000"/>
          </a:xfrm>
          <a:custGeom>
            <a:avLst/>
            <a:gdLst/>
            <a:ahLst/>
            <a:cxnLst/>
            <a:rect l="l" t="t" r="r" b="b"/>
            <a:pathLst>
              <a:path w="1632857" h="10287000">
                <a:moveTo>
                  <a:pt x="0" y="0"/>
                </a:moveTo>
                <a:lnTo>
                  <a:pt x="1632857" y="0"/>
                </a:lnTo>
                <a:lnTo>
                  <a:pt x="1632857" y="10287000"/>
                </a:lnTo>
                <a:lnTo>
                  <a:pt x="0" y="10287000"/>
                </a:lnTo>
                <a:lnTo>
                  <a:pt x="0" y="0"/>
                </a:lnTo>
                <a:close/>
              </a:path>
            </a:pathLst>
          </a:custGeom>
          <a:blipFill>
            <a:blip r:embed="rId3"/>
            <a:stretch>
              <a:fillRect r="-320000"/>
            </a:stretch>
          </a:blipFill>
        </p:spPr>
        <p:txBody>
          <a:bodyPr/>
          <a:lstStyle/>
          <a:p>
            <a:endParaRPr lang="en-IN"/>
          </a:p>
        </p:txBody>
      </p:sp>
      <p:sp>
        <p:nvSpPr>
          <p:cNvPr id="8" name="TextBox 8"/>
          <p:cNvSpPr txBox="1"/>
          <p:nvPr/>
        </p:nvSpPr>
        <p:spPr>
          <a:xfrm>
            <a:off x="2602510" y="1000125"/>
            <a:ext cx="14847290" cy="14183819"/>
          </a:xfrm>
          <a:prstGeom prst="rect">
            <a:avLst/>
          </a:prstGeom>
        </p:spPr>
        <p:txBody>
          <a:bodyPr wrap="square" lIns="0" tIns="0" rIns="0" bIns="0" rtlCol="0" anchor="t">
            <a:spAutoFit/>
          </a:bodyPr>
          <a:lstStyle/>
          <a:p>
            <a:pPr algn="l"/>
            <a:r>
              <a:rPr lang="en-US" sz="2800" dirty="0">
                <a:solidFill>
                  <a:schemeClr val="bg1"/>
                </a:solidFill>
                <a:latin typeface="Times New Roman" panose="02020603050405020304" pitchFamily="18" charset="0"/>
                <a:cs typeface="Times New Roman" panose="02020603050405020304" pitchFamily="18" charset="0"/>
              </a:rPr>
              <a:t>/* Main: contains menu */</a:t>
            </a:r>
          </a:p>
          <a:p>
            <a:pPr algn="l"/>
            <a:r>
              <a:rPr lang="en-US" sz="2800" dirty="0">
                <a:solidFill>
                  <a:schemeClr val="bg1"/>
                </a:solidFill>
                <a:latin typeface="Times New Roman" panose="02020603050405020304" pitchFamily="18" charset="0"/>
                <a:cs typeface="Times New Roman" panose="02020603050405020304" pitchFamily="18" charset="0"/>
              </a:rPr>
              <a:t>int main() {</a:t>
            </a:r>
          </a:p>
          <a:p>
            <a:pPr algn="l"/>
            <a:r>
              <a:rPr lang="en-US" sz="2800" dirty="0">
                <a:solidFill>
                  <a:schemeClr val="bg1"/>
                </a:solidFill>
                <a:latin typeface="Times New Roman" panose="02020603050405020304" pitchFamily="18" charset="0"/>
                <a:cs typeface="Times New Roman" panose="02020603050405020304" pitchFamily="18" charset="0"/>
              </a:rPr>
              <a:t>    int </a:t>
            </a:r>
            <a:r>
              <a:rPr lang="en-US" sz="2800" dirty="0" err="1">
                <a:solidFill>
                  <a:schemeClr val="bg1"/>
                </a:solidFill>
                <a:latin typeface="Times New Roman" panose="02020603050405020304" pitchFamily="18" charset="0"/>
                <a:cs typeface="Times New Roman" panose="02020603050405020304" pitchFamily="18" charset="0"/>
              </a:rPr>
              <a:t>ch</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    char </a:t>
            </a:r>
            <a:r>
              <a:rPr lang="en-US" sz="2800" dirty="0" err="1">
                <a:solidFill>
                  <a:schemeClr val="bg1"/>
                </a:solidFill>
                <a:latin typeface="Times New Roman" panose="02020603050405020304" pitchFamily="18" charset="0"/>
                <a:cs typeface="Times New Roman" panose="02020603050405020304" pitchFamily="18" charset="0"/>
              </a:rPr>
              <a:t>ans</a:t>
            </a:r>
            <a:r>
              <a:rPr lang="en-US" sz="2800" dirty="0">
                <a:solidFill>
                  <a:schemeClr val="bg1"/>
                </a:solidFill>
                <a:latin typeface="Times New Roman" panose="02020603050405020304" pitchFamily="18" charset="0"/>
                <a:cs typeface="Times New Roman" panose="02020603050405020304" pitchFamily="18" charset="0"/>
              </a:rPr>
              <a:t> = 'Y';</a:t>
            </a:r>
          </a:p>
          <a:p>
            <a:pPr algn="l"/>
            <a:endParaRPr lang="en-US" sz="2800" dirty="0">
              <a:solidFill>
                <a:schemeClr val="bg1"/>
              </a:solidFill>
              <a:latin typeface="Times New Roman" panose="02020603050405020304" pitchFamily="18" charset="0"/>
              <a:cs typeface="Times New Roman" panose="02020603050405020304" pitchFamily="18" charset="0"/>
            </a:endParaRPr>
          </a:p>
          <a:p>
            <a:pPr algn="l"/>
            <a:r>
              <a:rPr lang="en-US" sz="2800" dirty="0">
                <a:solidFill>
                  <a:schemeClr val="bg1"/>
                </a:solidFill>
                <a:latin typeface="Times New Roman" panose="02020603050405020304" pitchFamily="18" charset="0"/>
                <a:cs typeface="Times New Roman" panose="02020603050405020304" pitchFamily="18" charset="0"/>
              </a:rPr>
              <a:t>    while (</a:t>
            </a:r>
            <a:r>
              <a:rPr lang="en-US" sz="2800" dirty="0" err="1">
                <a:solidFill>
                  <a:schemeClr val="bg1"/>
                </a:solidFill>
                <a:latin typeface="Times New Roman" panose="02020603050405020304" pitchFamily="18" charset="0"/>
                <a:cs typeface="Times New Roman" panose="02020603050405020304" pitchFamily="18" charset="0"/>
              </a:rPr>
              <a:t>ans</a:t>
            </a:r>
            <a:r>
              <a:rPr lang="en-US" sz="2800" dirty="0">
                <a:solidFill>
                  <a:schemeClr val="bg1"/>
                </a:solidFill>
                <a:latin typeface="Times New Roman" panose="02020603050405020304" pitchFamily="18" charset="0"/>
                <a:cs typeface="Times New Roman" panose="02020603050405020304" pitchFamily="18" charset="0"/>
              </a:rPr>
              <a:t> == 'Y' || </a:t>
            </a:r>
            <a:r>
              <a:rPr lang="en-US" sz="2800" dirty="0" err="1">
                <a:solidFill>
                  <a:schemeClr val="bg1"/>
                </a:solidFill>
                <a:latin typeface="Times New Roman" panose="02020603050405020304" pitchFamily="18" charset="0"/>
                <a:cs typeface="Times New Roman" panose="02020603050405020304" pitchFamily="18" charset="0"/>
              </a:rPr>
              <a:t>ans</a:t>
            </a:r>
            <a:r>
              <a:rPr lang="en-US" sz="2800" dirty="0">
                <a:solidFill>
                  <a:schemeClr val="bg1"/>
                </a:solidFill>
                <a:latin typeface="Times New Roman" panose="02020603050405020304" pitchFamily="18" charset="0"/>
                <a:cs typeface="Times New Roman" panose="02020603050405020304" pitchFamily="18" charset="0"/>
              </a:rPr>
              <a:t> == 'y') {</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("\n---------------------------------\n");</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("Operations on Ticket &amp; Queue\n");</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("---------------------------------\n");</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("1. Add Person in Q\n");</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("2. Add Ticket\n");</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("3. Display All Persons in Q\n");</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("4. Display All Tickets\n");</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("10. Exit\n");</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("~~~~~~~~~~~~~\n");</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("Enter your choice: ");</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scanf</a:t>
            </a:r>
            <a:r>
              <a:rPr lang="en-US" sz="2800" dirty="0">
                <a:solidFill>
                  <a:schemeClr val="bg1"/>
                </a:solidFill>
                <a:latin typeface="Times New Roman" panose="02020603050405020304" pitchFamily="18" charset="0"/>
                <a:cs typeface="Times New Roman" panose="02020603050405020304" pitchFamily="18" charset="0"/>
              </a:rPr>
              <a:t>("%d", &amp;</a:t>
            </a:r>
            <a:r>
              <a:rPr lang="en-US" sz="2800" dirty="0" err="1">
                <a:solidFill>
                  <a:schemeClr val="bg1"/>
                </a:solidFill>
                <a:latin typeface="Times New Roman" panose="02020603050405020304" pitchFamily="18" charset="0"/>
                <a:cs typeface="Times New Roman" panose="02020603050405020304" pitchFamily="18" charset="0"/>
              </a:rPr>
              <a:t>ch</a:t>
            </a:r>
            <a:r>
              <a:rPr lang="en-US" sz="2800" dirty="0">
                <a:solidFill>
                  <a:schemeClr val="bg1"/>
                </a:solidFill>
                <a:latin typeface="Times New Roman" panose="02020603050405020304" pitchFamily="18" charset="0"/>
                <a:cs typeface="Times New Roman" panose="02020603050405020304" pitchFamily="18" charset="0"/>
              </a:rPr>
              <a:t>);</a:t>
            </a: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p:txBody>
      </p:sp>
    </p:spTree>
    <p:extLst>
      <p:ext uri="{BB962C8B-B14F-4D97-AF65-F5344CB8AC3E}">
        <p14:creationId xmlns:p14="http://schemas.microsoft.com/office/powerpoint/2010/main" val="3114972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txBody>
            <a:bodyPr/>
            <a:lstStyle/>
            <a:p>
              <a:endParaRPr lang="en-IN"/>
            </a:p>
          </p:txBody>
        </p:sp>
      </p:grpSp>
      <p:sp>
        <p:nvSpPr>
          <p:cNvPr id="6" name="Freeform 6"/>
          <p:cNvSpPr/>
          <p:nvPr/>
        </p:nvSpPr>
        <p:spPr>
          <a:xfrm>
            <a:off x="0" y="0"/>
            <a:ext cx="1632857" cy="10287000"/>
          </a:xfrm>
          <a:custGeom>
            <a:avLst/>
            <a:gdLst/>
            <a:ahLst/>
            <a:cxnLst/>
            <a:rect l="l" t="t" r="r" b="b"/>
            <a:pathLst>
              <a:path w="1632857" h="10287000">
                <a:moveTo>
                  <a:pt x="0" y="0"/>
                </a:moveTo>
                <a:lnTo>
                  <a:pt x="1632857" y="0"/>
                </a:lnTo>
                <a:lnTo>
                  <a:pt x="1632857" y="10287000"/>
                </a:lnTo>
                <a:lnTo>
                  <a:pt x="0" y="10287000"/>
                </a:lnTo>
                <a:lnTo>
                  <a:pt x="0" y="0"/>
                </a:lnTo>
                <a:close/>
              </a:path>
            </a:pathLst>
          </a:custGeom>
          <a:blipFill>
            <a:blip r:embed="rId3"/>
            <a:stretch>
              <a:fillRect r="-320000"/>
            </a:stretch>
          </a:blipFill>
        </p:spPr>
        <p:txBody>
          <a:bodyPr/>
          <a:lstStyle/>
          <a:p>
            <a:endParaRPr lang="en-IN"/>
          </a:p>
        </p:txBody>
      </p:sp>
      <p:sp>
        <p:nvSpPr>
          <p:cNvPr id="8" name="TextBox 8"/>
          <p:cNvSpPr txBox="1"/>
          <p:nvPr/>
        </p:nvSpPr>
        <p:spPr>
          <a:xfrm>
            <a:off x="2602510" y="1000125"/>
            <a:ext cx="14847290" cy="14927548"/>
          </a:xfrm>
          <a:prstGeom prst="rect">
            <a:avLst/>
          </a:prstGeom>
        </p:spPr>
        <p:txBody>
          <a:bodyPr wrap="square" lIns="0" tIns="0" rIns="0" bIns="0" rtlCol="0" anchor="t">
            <a:spAutoFit/>
          </a:bodyPr>
          <a:lstStyle/>
          <a:p>
            <a:pPr algn="l"/>
            <a:r>
              <a:rPr lang="en-US" sz="2800" dirty="0">
                <a:solidFill>
                  <a:schemeClr val="bg1"/>
                </a:solidFill>
                <a:latin typeface="Times New Roman" panose="02020603050405020304" pitchFamily="18" charset="0"/>
                <a:cs typeface="Times New Roman" panose="02020603050405020304" pitchFamily="18" charset="0"/>
              </a:rPr>
              <a:t> switch (</a:t>
            </a:r>
            <a:r>
              <a:rPr lang="en-US" sz="2800" dirty="0" err="1">
                <a:solidFill>
                  <a:schemeClr val="bg1"/>
                </a:solidFill>
                <a:latin typeface="Times New Roman" panose="02020603050405020304" pitchFamily="18" charset="0"/>
                <a:cs typeface="Times New Roman" panose="02020603050405020304" pitchFamily="18" charset="0"/>
              </a:rPr>
              <a:t>ch</a:t>
            </a:r>
            <a:r>
              <a:rPr lang="en-US" sz="2800" dirty="0">
                <a:solidFill>
                  <a:schemeClr val="bg1"/>
                </a:solidFill>
                <a:latin typeface="Times New Roman" panose="02020603050405020304" pitchFamily="18" charset="0"/>
                <a:cs typeface="Times New Roman" panose="02020603050405020304" pitchFamily="18" charset="0"/>
              </a:rPr>
              <a:t>) {</a:t>
            </a:r>
          </a:p>
          <a:p>
            <a:pPr algn="l"/>
            <a:r>
              <a:rPr lang="en-US" sz="2800" dirty="0">
                <a:solidFill>
                  <a:schemeClr val="bg1"/>
                </a:solidFill>
                <a:latin typeface="Times New Roman" panose="02020603050405020304" pitchFamily="18" charset="0"/>
                <a:cs typeface="Times New Roman" panose="02020603050405020304" pitchFamily="18" charset="0"/>
              </a:rPr>
              <a:t>            case 1:</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("\n...Adding Person in Q...\n");</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insert_person</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                break;</a:t>
            </a:r>
          </a:p>
          <a:p>
            <a:pPr algn="l"/>
            <a:endParaRPr lang="en-US" sz="2800" dirty="0">
              <a:solidFill>
                <a:schemeClr val="bg1"/>
              </a:solidFill>
              <a:latin typeface="Times New Roman" panose="02020603050405020304" pitchFamily="18" charset="0"/>
              <a:cs typeface="Times New Roman" panose="02020603050405020304" pitchFamily="18" charset="0"/>
            </a:endParaRPr>
          </a:p>
          <a:p>
            <a:pPr algn="l"/>
            <a:r>
              <a:rPr lang="en-US" sz="2800" dirty="0">
                <a:solidFill>
                  <a:schemeClr val="bg1"/>
                </a:solidFill>
                <a:latin typeface="Times New Roman" panose="02020603050405020304" pitchFamily="18" charset="0"/>
                <a:cs typeface="Times New Roman" panose="02020603050405020304" pitchFamily="18" charset="0"/>
              </a:rPr>
              <a:t>            case 2:</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("\n...Adding Ticket...\n");</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insert_ticket</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                break;</a:t>
            </a:r>
          </a:p>
          <a:p>
            <a:pPr algn="l"/>
            <a:endParaRPr lang="en-US" sz="2800" dirty="0">
              <a:solidFill>
                <a:schemeClr val="bg1"/>
              </a:solidFill>
              <a:latin typeface="Times New Roman" panose="02020603050405020304" pitchFamily="18" charset="0"/>
              <a:cs typeface="Times New Roman" panose="02020603050405020304" pitchFamily="18" charset="0"/>
            </a:endParaRPr>
          </a:p>
          <a:p>
            <a:pPr algn="l"/>
            <a:r>
              <a:rPr lang="en-US" sz="2800" dirty="0">
                <a:solidFill>
                  <a:schemeClr val="bg1"/>
                </a:solidFill>
                <a:latin typeface="Times New Roman" panose="02020603050405020304" pitchFamily="18" charset="0"/>
                <a:cs typeface="Times New Roman" panose="02020603050405020304" pitchFamily="18" charset="0"/>
              </a:rPr>
              <a:t>            case 3:</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("\n...Displaying Persons in Q From Beginning to End:\n");</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display_persons</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                break;</a:t>
            </a:r>
          </a:p>
          <a:p>
            <a:pPr algn="l"/>
            <a:endParaRPr lang="en-US" sz="2800" dirty="0">
              <a:solidFill>
                <a:schemeClr val="bg1"/>
              </a:solidFill>
              <a:latin typeface="Times New Roman" panose="02020603050405020304" pitchFamily="18" charset="0"/>
              <a:cs typeface="Times New Roman" panose="02020603050405020304" pitchFamily="18" charset="0"/>
            </a:endParaRPr>
          </a:p>
          <a:p>
            <a:pPr algn="l"/>
            <a:r>
              <a:rPr lang="en-US" sz="2800" dirty="0">
                <a:solidFill>
                  <a:schemeClr val="bg1"/>
                </a:solidFill>
                <a:latin typeface="Times New Roman" panose="02020603050405020304" pitchFamily="18" charset="0"/>
                <a:cs typeface="Times New Roman" panose="02020603050405020304" pitchFamily="18" charset="0"/>
              </a:rPr>
              <a:t>            case 4:</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("\n...Displaying Tickets From Beginning to End:\n");</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display_tickets</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                break;</a:t>
            </a:r>
          </a:p>
          <a:p>
            <a:pPr algn="l"/>
            <a:endParaRPr lang="en-US" sz="2800" dirty="0">
              <a:solidFill>
                <a:schemeClr val="bg1"/>
              </a:solidFill>
              <a:latin typeface="Times New Roman" panose="02020603050405020304" pitchFamily="18" charset="0"/>
              <a:cs typeface="Times New Roman" panose="02020603050405020304" pitchFamily="18" charset="0"/>
            </a:endParaRP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p:txBody>
      </p:sp>
    </p:spTree>
    <p:extLst>
      <p:ext uri="{BB962C8B-B14F-4D97-AF65-F5344CB8AC3E}">
        <p14:creationId xmlns:p14="http://schemas.microsoft.com/office/powerpoint/2010/main" val="2411262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52833"/>
            </a:solidFill>
          </p:spPr>
          <p:txBody>
            <a:bodyPr/>
            <a:lstStyle/>
            <a:p>
              <a:endParaRPr lang="en-IN"/>
            </a:p>
          </p:txBody>
        </p:sp>
      </p:grpSp>
      <p:sp>
        <p:nvSpPr>
          <p:cNvPr id="6" name="Freeform 6"/>
          <p:cNvSpPr/>
          <p:nvPr/>
        </p:nvSpPr>
        <p:spPr>
          <a:xfrm>
            <a:off x="0" y="0"/>
            <a:ext cx="1632857" cy="10287000"/>
          </a:xfrm>
          <a:custGeom>
            <a:avLst/>
            <a:gdLst/>
            <a:ahLst/>
            <a:cxnLst/>
            <a:rect l="l" t="t" r="r" b="b"/>
            <a:pathLst>
              <a:path w="1632857" h="10287000">
                <a:moveTo>
                  <a:pt x="0" y="0"/>
                </a:moveTo>
                <a:lnTo>
                  <a:pt x="1632857" y="0"/>
                </a:lnTo>
                <a:lnTo>
                  <a:pt x="1632857" y="10287000"/>
                </a:lnTo>
                <a:lnTo>
                  <a:pt x="0" y="10287000"/>
                </a:lnTo>
                <a:lnTo>
                  <a:pt x="0" y="0"/>
                </a:lnTo>
                <a:close/>
              </a:path>
            </a:pathLst>
          </a:custGeom>
          <a:blipFill>
            <a:blip r:embed="rId3"/>
            <a:stretch>
              <a:fillRect r="-320000"/>
            </a:stretch>
          </a:blipFill>
        </p:spPr>
        <p:txBody>
          <a:bodyPr/>
          <a:lstStyle/>
          <a:p>
            <a:endParaRPr lang="en-IN"/>
          </a:p>
        </p:txBody>
      </p:sp>
      <p:sp>
        <p:nvSpPr>
          <p:cNvPr id="8" name="TextBox 8"/>
          <p:cNvSpPr txBox="1"/>
          <p:nvPr/>
        </p:nvSpPr>
        <p:spPr>
          <a:xfrm>
            <a:off x="2602510" y="1000125"/>
            <a:ext cx="14847290" cy="14927548"/>
          </a:xfrm>
          <a:prstGeom prst="rect">
            <a:avLst/>
          </a:prstGeom>
        </p:spPr>
        <p:txBody>
          <a:bodyPr wrap="square" lIns="0" tIns="0" rIns="0" bIns="0" rtlCol="0" anchor="t">
            <a:spAutoFit/>
          </a:bodyPr>
          <a:lstStyle/>
          <a:p>
            <a:pPr algn="l"/>
            <a:r>
              <a:rPr lang="en-US" sz="2800" dirty="0">
                <a:solidFill>
                  <a:schemeClr val="bg1"/>
                </a:solidFill>
                <a:latin typeface="Times New Roman" panose="02020603050405020304" pitchFamily="18" charset="0"/>
                <a:cs typeface="Times New Roman" panose="02020603050405020304" pitchFamily="18" charset="0"/>
              </a:rPr>
              <a:t> 	  case 5:</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("\n...Exiting...\n");</a:t>
            </a:r>
          </a:p>
          <a:p>
            <a:pPr algn="l"/>
            <a:r>
              <a:rPr lang="en-US" sz="2800" dirty="0">
                <a:solidFill>
                  <a:schemeClr val="bg1"/>
                </a:solidFill>
                <a:latin typeface="Times New Roman" panose="02020603050405020304" pitchFamily="18" charset="0"/>
                <a:cs typeface="Times New Roman" panose="02020603050405020304" pitchFamily="18" charset="0"/>
              </a:rPr>
              <a:t>                return 0;</a:t>
            </a:r>
          </a:p>
          <a:p>
            <a:pPr algn="l"/>
            <a:endParaRPr lang="en-US" sz="2800" dirty="0">
              <a:solidFill>
                <a:schemeClr val="bg1"/>
              </a:solidFill>
              <a:latin typeface="Times New Roman" panose="02020603050405020304" pitchFamily="18" charset="0"/>
              <a:cs typeface="Times New Roman" panose="02020603050405020304" pitchFamily="18" charset="0"/>
            </a:endParaRPr>
          </a:p>
          <a:p>
            <a:pPr algn="l"/>
            <a:r>
              <a:rPr lang="en-US" sz="2800" dirty="0">
                <a:solidFill>
                  <a:schemeClr val="bg1"/>
                </a:solidFill>
                <a:latin typeface="Times New Roman" panose="02020603050405020304" pitchFamily="18" charset="0"/>
                <a:cs typeface="Times New Roman" panose="02020603050405020304" pitchFamily="18" charset="0"/>
              </a:rPr>
              <a:t>            default:</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("\n...Invalid Choice...\n");</a:t>
            </a:r>
          </a:p>
          <a:p>
            <a:pPr algn="l"/>
            <a:r>
              <a:rPr lang="en-US" sz="2800" dirty="0">
                <a:solidFill>
                  <a:schemeClr val="bg1"/>
                </a:solidFill>
                <a:latin typeface="Times New Roman" panose="02020603050405020304" pitchFamily="18" charset="0"/>
                <a:cs typeface="Times New Roman" panose="02020603050405020304" pitchFamily="18" charset="0"/>
              </a:rPr>
              <a:t>                break;</a:t>
            </a:r>
          </a:p>
          <a:p>
            <a:pPr algn="l"/>
            <a:r>
              <a:rPr lang="en-US" sz="2800" dirty="0">
                <a:solidFill>
                  <a:schemeClr val="bg1"/>
                </a:solidFill>
                <a:latin typeface="Times New Roman" panose="02020603050405020304" pitchFamily="18" charset="0"/>
                <a:cs typeface="Times New Roman" panose="02020603050405020304" pitchFamily="18" charset="0"/>
              </a:rPr>
              <a:t>        }</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("\n\</a:t>
            </a:r>
            <a:r>
              <a:rPr lang="en-US" sz="2800" dirty="0" err="1">
                <a:solidFill>
                  <a:schemeClr val="bg1"/>
                </a:solidFill>
                <a:latin typeface="Times New Roman" panose="02020603050405020304" pitchFamily="18" charset="0"/>
                <a:cs typeface="Times New Roman" panose="02020603050405020304" pitchFamily="18" charset="0"/>
              </a:rPr>
              <a:t>nDo</a:t>
            </a:r>
            <a:r>
              <a:rPr lang="en-US" sz="2800" dirty="0">
                <a:solidFill>
                  <a:schemeClr val="bg1"/>
                </a:solidFill>
                <a:latin typeface="Times New Roman" panose="02020603050405020304" pitchFamily="18" charset="0"/>
                <a:cs typeface="Times New Roman" panose="02020603050405020304" pitchFamily="18" charset="0"/>
              </a:rPr>
              <a:t> you want to continue (Y/N)? ");</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scanf</a:t>
            </a:r>
            <a:r>
              <a:rPr lang="en-US" sz="2800" dirty="0">
                <a:solidFill>
                  <a:schemeClr val="bg1"/>
                </a:solidFill>
                <a:latin typeface="Times New Roman" panose="02020603050405020304" pitchFamily="18" charset="0"/>
                <a:cs typeface="Times New Roman" panose="02020603050405020304" pitchFamily="18" charset="0"/>
              </a:rPr>
              <a:t>(" %c", &amp;</a:t>
            </a:r>
            <a:r>
              <a:rPr lang="en-US" sz="2800" dirty="0" err="1">
                <a:solidFill>
                  <a:schemeClr val="bg1"/>
                </a:solidFill>
                <a:latin typeface="Times New Roman" panose="02020603050405020304" pitchFamily="18" charset="0"/>
                <a:cs typeface="Times New Roman" panose="02020603050405020304" pitchFamily="18" charset="0"/>
              </a:rPr>
              <a:t>ans</a:t>
            </a:r>
            <a:r>
              <a:rPr lang="en-US" sz="2800" dirty="0">
                <a:solidFill>
                  <a:schemeClr val="bg1"/>
                </a:solidFill>
                <a:latin typeface="Times New Roman" panose="02020603050405020304" pitchFamily="18" charset="0"/>
                <a:cs typeface="Times New Roman" panose="02020603050405020304" pitchFamily="18" charset="0"/>
              </a:rPr>
              <a:t>);</a:t>
            </a:r>
          </a:p>
          <a:p>
            <a:pPr algn="l"/>
            <a:r>
              <a:rPr lang="en-US" sz="2800" dirty="0">
                <a:solidFill>
                  <a:schemeClr val="bg1"/>
                </a:solidFill>
                <a:latin typeface="Times New Roman" panose="02020603050405020304" pitchFamily="18" charset="0"/>
                <a:cs typeface="Times New Roman" panose="02020603050405020304" pitchFamily="18" charset="0"/>
              </a:rPr>
              <a:t>    }</a:t>
            </a:r>
          </a:p>
          <a:p>
            <a:pPr algn="l"/>
            <a:r>
              <a:rPr lang="en-US" sz="2800" dirty="0">
                <a:solidFill>
                  <a:schemeClr val="bg1"/>
                </a:solidFill>
                <a:latin typeface="Times New Roman" panose="02020603050405020304" pitchFamily="18" charset="0"/>
                <a:cs typeface="Times New Roman" panose="02020603050405020304" pitchFamily="18" charset="0"/>
              </a:rPr>
              <a:t>    return 0;</a:t>
            </a:r>
          </a:p>
          <a:p>
            <a:pPr algn="l"/>
            <a:r>
              <a:rPr lang="en-US" sz="2800" dirty="0">
                <a:solidFill>
                  <a:schemeClr val="bg1"/>
                </a:solidFill>
                <a:latin typeface="Times New Roman" panose="02020603050405020304" pitchFamily="18" charset="0"/>
                <a:cs typeface="Times New Roman" panose="02020603050405020304" pitchFamily="18" charset="0"/>
              </a:rPr>
              <a:t>}</a:t>
            </a:r>
          </a:p>
          <a:p>
            <a:pPr algn="l"/>
            <a:endParaRPr lang="en-US" sz="2800" dirty="0">
              <a:solidFill>
                <a:schemeClr val="bg1"/>
              </a:solidFill>
              <a:latin typeface="Times New Roman" panose="02020603050405020304" pitchFamily="18" charset="0"/>
              <a:cs typeface="Times New Roman" panose="02020603050405020304" pitchFamily="18" charset="0"/>
            </a:endParaRPr>
          </a:p>
          <a:p>
            <a:pPr algn="l"/>
            <a:r>
              <a:rPr lang="en-US" sz="2800" dirty="0">
                <a:solidFill>
                  <a:schemeClr val="bg1"/>
                </a:solidFill>
                <a:latin typeface="Times New Roman" panose="02020603050405020304" pitchFamily="18" charset="0"/>
                <a:cs typeface="Times New Roman" panose="02020603050405020304" pitchFamily="18" charset="0"/>
              </a:rPr>
              <a:t>/* Creating Node */</a:t>
            </a:r>
          </a:p>
          <a:p>
            <a:pPr algn="l"/>
            <a:r>
              <a:rPr lang="en-US" sz="2800" dirty="0">
                <a:solidFill>
                  <a:schemeClr val="bg1"/>
                </a:solidFill>
                <a:latin typeface="Times New Roman" panose="02020603050405020304" pitchFamily="18" charset="0"/>
                <a:cs typeface="Times New Roman" panose="02020603050405020304" pitchFamily="18" charset="0"/>
              </a:rPr>
              <a:t>struct person *</a:t>
            </a:r>
            <a:r>
              <a:rPr lang="en-US" sz="2800" dirty="0" err="1">
                <a:solidFill>
                  <a:schemeClr val="bg1"/>
                </a:solidFill>
                <a:latin typeface="Times New Roman" panose="02020603050405020304" pitchFamily="18" charset="0"/>
                <a:cs typeface="Times New Roman" panose="02020603050405020304" pitchFamily="18" charset="0"/>
              </a:rPr>
              <a:t>create_person</a:t>
            </a:r>
            <a:r>
              <a:rPr lang="en-US" sz="2800" dirty="0">
                <a:solidFill>
                  <a:schemeClr val="bg1"/>
                </a:solidFill>
                <a:latin typeface="Times New Roman" panose="02020603050405020304" pitchFamily="18" charset="0"/>
                <a:cs typeface="Times New Roman" panose="02020603050405020304" pitchFamily="18" charset="0"/>
              </a:rPr>
              <a:t>(char *</a:t>
            </a:r>
            <a:r>
              <a:rPr lang="en-US" sz="2800" dirty="0" err="1">
                <a:solidFill>
                  <a:schemeClr val="bg1"/>
                </a:solidFill>
                <a:latin typeface="Times New Roman" panose="02020603050405020304" pitchFamily="18" charset="0"/>
                <a:cs typeface="Times New Roman" panose="02020603050405020304" pitchFamily="18" charset="0"/>
              </a:rPr>
              <a:t>ptrName</a:t>
            </a:r>
            <a:r>
              <a:rPr lang="en-US" sz="2800" dirty="0">
                <a:solidFill>
                  <a:schemeClr val="bg1"/>
                </a:solidFill>
                <a:latin typeface="Times New Roman" panose="02020603050405020304" pitchFamily="18" charset="0"/>
                <a:cs typeface="Times New Roman" panose="02020603050405020304" pitchFamily="18" charset="0"/>
              </a:rPr>
              <a:t>) {</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newperson</a:t>
            </a:r>
            <a:r>
              <a:rPr lang="en-US" sz="2800" dirty="0">
                <a:solidFill>
                  <a:schemeClr val="bg1"/>
                </a:solidFill>
                <a:latin typeface="Times New Roman" panose="02020603050405020304" pitchFamily="18" charset="0"/>
                <a:cs typeface="Times New Roman" panose="02020603050405020304" pitchFamily="18" charset="0"/>
              </a:rPr>
              <a:t> = (struct person *)malloc(</a:t>
            </a:r>
            <a:r>
              <a:rPr lang="en-US" sz="2800" dirty="0" err="1">
                <a:solidFill>
                  <a:schemeClr val="bg1"/>
                </a:solidFill>
                <a:latin typeface="Times New Roman" panose="02020603050405020304" pitchFamily="18" charset="0"/>
                <a:cs typeface="Times New Roman" panose="02020603050405020304" pitchFamily="18" charset="0"/>
              </a:rPr>
              <a:t>sizeof</a:t>
            </a:r>
            <a:r>
              <a:rPr lang="en-US" sz="2800" dirty="0">
                <a:solidFill>
                  <a:schemeClr val="bg1"/>
                </a:solidFill>
                <a:latin typeface="Times New Roman" panose="02020603050405020304" pitchFamily="18" charset="0"/>
                <a:cs typeface="Times New Roman" panose="02020603050405020304" pitchFamily="18" charset="0"/>
              </a:rPr>
              <a:t>(struct person));</a:t>
            </a:r>
          </a:p>
          <a:p>
            <a:pPr algn="l"/>
            <a:r>
              <a:rPr lang="en-US" sz="2800" dirty="0">
                <a:solidFill>
                  <a:schemeClr val="bg1"/>
                </a:solidFill>
                <a:latin typeface="Times New Roman" panose="02020603050405020304" pitchFamily="18" charset="0"/>
                <a:cs typeface="Times New Roman" panose="02020603050405020304" pitchFamily="18" charset="0"/>
              </a:rPr>
              <a:t>    if (</a:t>
            </a:r>
            <a:r>
              <a:rPr lang="en-US" sz="2800" dirty="0" err="1">
                <a:solidFill>
                  <a:schemeClr val="bg1"/>
                </a:solidFill>
                <a:latin typeface="Times New Roman" panose="02020603050405020304" pitchFamily="18" charset="0"/>
                <a:cs typeface="Times New Roman" panose="02020603050405020304" pitchFamily="18" charset="0"/>
              </a:rPr>
              <a:t>newperson</a:t>
            </a:r>
            <a:r>
              <a:rPr lang="en-US" sz="2800" dirty="0">
                <a:solidFill>
                  <a:schemeClr val="bg1"/>
                </a:solidFill>
                <a:latin typeface="Times New Roman" panose="02020603050405020304" pitchFamily="18" charset="0"/>
                <a:cs typeface="Times New Roman" panose="02020603050405020304" pitchFamily="18" charset="0"/>
              </a:rPr>
              <a:t> == NULL) {</a:t>
            </a:r>
          </a:p>
          <a:p>
            <a:pPr algn="l"/>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printf</a:t>
            </a:r>
            <a:r>
              <a:rPr lang="en-US" sz="2800" dirty="0">
                <a:solidFill>
                  <a:schemeClr val="bg1"/>
                </a:solidFill>
                <a:latin typeface="Times New Roman" panose="02020603050405020304" pitchFamily="18" charset="0"/>
                <a:cs typeface="Times New Roman" panose="02020603050405020304" pitchFamily="18" charset="0"/>
              </a:rPr>
              <a:t>("\</a:t>
            </a:r>
            <a:r>
              <a:rPr lang="en-US" sz="2800" dirty="0" err="1">
                <a:solidFill>
                  <a:schemeClr val="bg1"/>
                </a:solidFill>
                <a:latin typeface="Times New Roman" panose="02020603050405020304" pitchFamily="18" charset="0"/>
                <a:cs typeface="Times New Roman" panose="02020603050405020304" pitchFamily="18" charset="0"/>
              </a:rPr>
              <a:t>nMemory</a:t>
            </a:r>
            <a:r>
              <a:rPr lang="en-US" sz="2800" dirty="0">
                <a:solidFill>
                  <a:schemeClr val="bg1"/>
                </a:solidFill>
                <a:latin typeface="Times New Roman" panose="02020603050405020304" pitchFamily="18" charset="0"/>
                <a:cs typeface="Times New Roman" panose="02020603050405020304" pitchFamily="18" charset="0"/>
              </a:rPr>
              <a:t> was not allocated");</a:t>
            </a:r>
          </a:p>
          <a:p>
            <a:pPr algn="l"/>
            <a:r>
              <a:rPr lang="en-US" sz="2800" dirty="0">
                <a:solidFill>
                  <a:schemeClr val="bg1"/>
                </a:solidFill>
                <a:latin typeface="Times New Roman" panose="02020603050405020304" pitchFamily="18" charset="0"/>
                <a:cs typeface="Times New Roman" panose="02020603050405020304" pitchFamily="18" charset="0"/>
              </a:rPr>
              <a:t>        return 0;</a:t>
            </a:r>
          </a:p>
          <a:p>
            <a:pPr algn="l"/>
            <a:r>
              <a:rPr lang="en-US" sz="2800" dirty="0">
                <a:solidFill>
                  <a:schemeClr val="bg1"/>
                </a:solidFill>
                <a:latin typeface="Times New Roman" panose="02020603050405020304" pitchFamily="18" charset="0"/>
                <a:cs typeface="Times New Roman" panose="02020603050405020304" pitchFamily="18" charset="0"/>
              </a:rPr>
              <a:t>     }</a:t>
            </a:r>
            <a:endParaRPr lang="en-US" sz="2800"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a:p>
            <a:pPr algn="l"/>
            <a:endParaRPr lang="en-US" sz="6367" dirty="0">
              <a:solidFill>
                <a:schemeClr val="bg1"/>
              </a:solidFill>
              <a:latin typeface="Lora"/>
            </a:endParaRPr>
          </a:p>
        </p:txBody>
      </p:sp>
    </p:spTree>
    <p:extLst>
      <p:ext uri="{BB962C8B-B14F-4D97-AF65-F5344CB8AC3E}">
        <p14:creationId xmlns:p14="http://schemas.microsoft.com/office/powerpoint/2010/main" val="354462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1429</Words>
  <Application>Microsoft Office PowerPoint</Application>
  <PresentationFormat>Custom</PresentationFormat>
  <Paragraphs>271</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Lora</vt:lpstr>
      <vt:lpstr>Calibri</vt:lpstr>
      <vt:lpstr>Arial</vt:lpstr>
      <vt:lpstr>Source Sans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Application-of-Queue-Data-Structure-in-Train-Ticket-Booking.pptx</dc:title>
  <dc:creator>AKSHAY KHANNA T K</dc:creator>
  <cp:lastModifiedBy>AKSHAY KHANNA T K</cp:lastModifiedBy>
  <cp:revision>2</cp:revision>
  <dcterms:created xsi:type="dcterms:W3CDTF">2006-08-16T00:00:00Z</dcterms:created>
  <dcterms:modified xsi:type="dcterms:W3CDTF">2023-11-04T09:05:53Z</dcterms:modified>
  <dc:identifier>DAFyuZYtt6s</dc:identifier>
</cp:coreProperties>
</file>